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4"/>
  </p:notesMasterIdLst>
  <p:sldIdLst>
    <p:sldId id="257" r:id="rId2"/>
    <p:sldId id="258" r:id="rId3"/>
    <p:sldId id="298" r:id="rId4"/>
    <p:sldId id="431" r:id="rId5"/>
    <p:sldId id="432" r:id="rId6"/>
    <p:sldId id="433" r:id="rId7"/>
    <p:sldId id="434" r:id="rId8"/>
    <p:sldId id="435" r:id="rId9"/>
    <p:sldId id="436" r:id="rId10"/>
    <p:sldId id="437" r:id="rId11"/>
    <p:sldId id="430" r:id="rId12"/>
    <p:sldId id="352" r:id="rId13"/>
    <p:sldId id="373" r:id="rId14"/>
    <p:sldId id="377" r:id="rId15"/>
    <p:sldId id="378" r:id="rId16"/>
    <p:sldId id="375" r:id="rId17"/>
    <p:sldId id="401" r:id="rId18"/>
    <p:sldId id="376" r:id="rId19"/>
    <p:sldId id="382" r:id="rId20"/>
    <p:sldId id="351" r:id="rId21"/>
    <p:sldId id="383" r:id="rId22"/>
    <p:sldId id="384" r:id="rId23"/>
    <p:sldId id="385" r:id="rId24"/>
    <p:sldId id="387" r:id="rId25"/>
    <p:sldId id="389" r:id="rId26"/>
    <p:sldId id="391" r:id="rId27"/>
    <p:sldId id="400" r:id="rId28"/>
    <p:sldId id="403" r:id="rId29"/>
    <p:sldId id="404" r:id="rId30"/>
    <p:sldId id="406" r:id="rId31"/>
    <p:sldId id="402" r:id="rId32"/>
    <p:sldId id="405" r:id="rId33"/>
    <p:sldId id="390" r:id="rId34"/>
    <p:sldId id="392" r:id="rId35"/>
    <p:sldId id="388" r:id="rId36"/>
    <p:sldId id="393" r:id="rId37"/>
    <p:sldId id="394" r:id="rId38"/>
    <p:sldId id="395" r:id="rId39"/>
    <p:sldId id="396" r:id="rId40"/>
    <p:sldId id="397" r:id="rId41"/>
    <p:sldId id="398" r:id="rId42"/>
    <p:sldId id="399" r:id="rId43"/>
    <p:sldId id="410" r:id="rId44"/>
    <p:sldId id="409" r:id="rId45"/>
    <p:sldId id="411" r:id="rId46"/>
    <p:sldId id="407" r:id="rId47"/>
    <p:sldId id="412" r:id="rId48"/>
    <p:sldId id="413" r:id="rId49"/>
    <p:sldId id="414" r:id="rId50"/>
    <p:sldId id="415" r:id="rId51"/>
    <p:sldId id="416" r:id="rId52"/>
    <p:sldId id="408" r:id="rId53"/>
    <p:sldId id="426" r:id="rId54"/>
    <p:sldId id="424" r:id="rId55"/>
    <p:sldId id="427" r:id="rId56"/>
    <p:sldId id="438" r:id="rId57"/>
    <p:sldId id="428" r:id="rId58"/>
    <p:sldId id="429" r:id="rId59"/>
    <p:sldId id="439" r:id="rId60"/>
    <p:sldId id="440" r:id="rId61"/>
    <p:sldId id="441" r:id="rId62"/>
    <p:sldId id="442" r:id="rId63"/>
  </p:sldIdLst>
  <p:sldSz cx="12192000" cy="6858000"/>
  <p:notesSz cx="6858000" cy="9144000"/>
  <p:embeddedFontLst>
    <p:embeddedFont>
      <p:font typeface="08서울남산체 M" panose="02020603020101020101" pitchFamily="18" charset="-127"/>
      <p:regular r:id="rId65"/>
    </p:embeddedFont>
    <p:embeddedFont>
      <p:font typeface="맑은 고딕" panose="020B0503020000020004" pitchFamily="50" charset="-127"/>
      <p:regular r:id="rId66"/>
      <p:bold r:id="rId67"/>
    </p:embeddedFont>
    <p:embeddedFont>
      <p:font typeface="배달의민족 도현" panose="020B0600000101010101" pitchFamily="50" charset="-127"/>
      <p:regular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/KH/ZDTIks3WAcbH3IkLaw==" hashData="9/AdGPQuEEcu9kl2ivZ2ZKT5jXOcKOWAJSSD7lYgRlGgI6U199bpZpueoaQDcaRkOTMFuPhHhYzJ+VPq96yqUQ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cf487f9775dce8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B79675"/>
    <a:srgbClr val="00CC00"/>
    <a:srgbClr val="C06000"/>
    <a:srgbClr val="E6E6E6"/>
    <a:srgbClr val="CCCCFF"/>
    <a:srgbClr val="EA8B00"/>
    <a:srgbClr val="A46200"/>
    <a:srgbClr val="FF99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1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05BCE-08EB-4EEC-AEC5-22E66626170C}" type="datetimeFigureOut">
              <a:rPr lang="ko-KR" altLang="en-US" smtClean="0"/>
              <a:t>2020-03-04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F90C4-AC38-45E1-98CE-2758D589A0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77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41B35-301A-44FB-B402-9D83A45E3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FD77E4-B346-41F9-9FF2-A9B277913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17176-BE6F-4E30-8617-3E7DA0DBC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C252-F4BC-4420-BED4-0AF0BE1249BC}" type="datetime1">
              <a:rPr lang="ko-KR" altLang="en-US" smtClean="0"/>
              <a:t>2020-03-04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B0E8D-1D00-47E8-8ECD-5A85E02D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5741F-4774-4784-A450-7C9C8C0D2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39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B07A5B-8426-4D6F-A557-543CE628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6A9D-35C0-452D-ACFD-1F2BE4CA536F}" type="datetime1">
              <a:rPr lang="ko-KR" altLang="en-US" smtClean="0"/>
              <a:t>2020-03-04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CB4A2C-A55F-4028-AA60-5F181123D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8D470F-58B6-4038-A708-36AF5FB6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512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4C4FF-BB76-4A23-883D-74BF14A51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C64AA1-F058-40E5-AE59-352099D84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A13D01-316E-421F-AE82-1C459F7F8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D89692-D86A-493B-ABC3-5614E13D0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E991-AB89-4487-9255-01F5C96FA5CC}" type="datetime1">
              <a:rPr lang="ko-KR" altLang="en-US" smtClean="0"/>
              <a:t>2020-03-04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B6C1FC-5500-4C9B-97E3-FDB5E758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918B79-1878-4569-8E30-5DFE67540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271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B83CC-5A49-4DA5-8EFE-B0DED365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FE1B4F-5D51-407D-A099-1E551DF42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2A5B95-069F-4BDA-815C-1A3EF6B6C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6A1FE-7FAE-4A64-AD7D-51965DF5A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4B89-1CD2-4CE9-A986-8B06D68DC508}" type="datetime1">
              <a:rPr lang="ko-KR" altLang="en-US" smtClean="0"/>
              <a:t>2020-03-04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2B2F16-9FCE-4CDF-A3D8-FA32DE177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C5EE1B-5E4D-4F09-B543-1A58052D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246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C8C90-E4DF-43F7-AB80-5F5D112F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79533F-B6A9-42FC-9170-E16C59583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5BFF2E-69BE-4BEA-9B18-F484C0C0F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3466-FAEB-4456-BF6D-5839480B279B}" type="datetime1">
              <a:rPr lang="ko-KR" altLang="en-US" smtClean="0"/>
              <a:t>2020-03-04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DE1C06-FDD5-4FDE-916E-A70B28D02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FCED81-4CFF-4BC7-B453-80BA5AFF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15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820E3B-02D3-422E-8725-2A66F077D9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380B33-0B4C-4BE4-BC51-90BA813F7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03A2E9-C38D-4122-9FF0-695AB81C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183C-BE80-4856-979E-942736E4804B}" type="datetime1">
              <a:rPr lang="ko-KR" altLang="en-US" smtClean="0"/>
              <a:t>2020-03-04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410EE9-522C-4B7E-A8A3-E2B78B4F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866F37-AC18-44FA-AC0F-5791E66E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57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8D8547-8EA8-4ED3-93EB-3E03A632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7" y="6356350"/>
            <a:ext cx="2743200" cy="365125"/>
          </a:xfrm>
        </p:spPr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F6781B6-D631-40F5-8AD2-A42C945C0558}"/>
              </a:ext>
            </a:extLst>
          </p:cNvPr>
          <p:cNvCxnSpPr>
            <a:cxnSpLocks/>
          </p:cNvCxnSpPr>
          <p:nvPr userDrawn="1"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9C3A07-FB79-419E-BB2C-5E1B2AD5CE2A}"/>
              </a:ext>
            </a:extLst>
          </p:cNvPr>
          <p:cNvSpPr txBox="1"/>
          <p:nvPr userDrawn="1"/>
        </p:nvSpPr>
        <p:spPr>
          <a:xfrm>
            <a:off x="7675760" y="212264"/>
            <a:ext cx="1193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 err="1"/>
              <a:t>rShiny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0074ED-0239-44AA-BB56-C4397C18C798}"/>
              </a:ext>
            </a:extLst>
          </p:cNvPr>
          <p:cNvSpPr/>
          <p:nvPr userDrawn="1"/>
        </p:nvSpPr>
        <p:spPr>
          <a:xfrm>
            <a:off x="7615142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B34C8-3C1C-4080-9AEE-E426E58A0C27}"/>
              </a:ext>
            </a:extLst>
          </p:cNvPr>
          <p:cNvSpPr txBox="1"/>
          <p:nvPr userDrawn="1"/>
        </p:nvSpPr>
        <p:spPr>
          <a:xfrm>
            <a:off x="8739740" y="223445"/>
            <a:ext cx="149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Shiny </a:t>
            </a:r>
            <a:r>
              <a:rPr lang="ko-KR" altLang="en-US" dirty="0"/>
              <a:t>기본코드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BEEA3-A15A-45CD-9343-9DC6EC7DCD48}"/>
              </a:ext>
            </a:extLst>
          </p:cNvPr>
          <p:cNvSpPr txBox="1"/>
          <p:nvPr userDrawn="1"/>
        </p:nvSpPr>
        <p:spPr>
          <a:xfrm>
            <a:off x="10193088" y="231514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데이터연동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42A358-9CA9-42BF-A6D1-81086339208E}"/>
              </a:ext>
            </a:extLst>
          </p:cNvPr>
          <p:cNvSpPr txBox="1"/>
          <p:nvPr userDrawn="1"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활용하기</a:t>
            </a:r>
          </a:p>
        </p:txBody>
      </p:sp>
    </p:spTree>
    <p:extLst>
      <p:ext uri="{BB962C8B-B14F-4D97-AF65-F5344CB8AC3E}">
        <p14:creationId xmlns:p14="http://schemas.microsoft.com/office/powerpoint/2010/main" val="88822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8D8547-8EA8-4ED3-93EB-3E03A632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7" y="6356350"/>
            <a:ext cx="2743200" cy="365125"/>
          </a:xfrm>
        </p:spPr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F6781B6-D631-40F5-8AD2-A42C945C0558}"/>
              </a:ext>
            </a:extLst>
          </p:cNvPr>
          <p:cNvCxnSpPr>
            <a:cxnSpLocks/>
          </p:cNvCxnSpPr>
          <p:nvPr userDrawn="1"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9C3A07-FB79-419E-BB2C-5E1B2AD5CE2A}"/>
              </a:ext>
            </a:extLst>
          </p:cNvPr>
          <p:cNvSpPr txBox="1"/>
          <p:nvPr userDrawn="1"/>
        </p:nvSpPr>
        <p:spPr>
          <a:xfrm>
            <a:off x="7675760" y="212264"/>
            <a:ext cx="1193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pPr lvl="0"/>
            <a:r>
              <a:rPr lang="en-US" altLang="ko-KR" dirty="0" err="1"/>
              <a:t>rShiny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0074ED-0239-44AA-BB56-C4397C18C798}"/>
              </a:ext>
            </a:extLst>
          </p:cNvPr>
          <p:cNvSpPr/>
          <p:nvPr userDrawn="1"/>
        </p:nvSpPr>
        <p:spPr>
          <a:xfrm>
            <a:off x="8649386" y="595387"/>
            <a:ext cx="1435866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B34C8-3C1C-4080-9AEE-E426E58A0C27}"/>
              </a:ext>
            </a:extLst>
          </p:cNvPr>
          <p:cNvSpPr txBox="1"/>
          <p:nvPr userDrawn="1"/>
        </p:nvSpPr>
        <p:spPr>
          <a:xfrm>
            <a:off x="8595360" y="194570"/>
            <a:ext cx="1635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pPr lvl="0"/>
            <a:r>
              <a:rPr lang="en-US" altLang="ko-KR" dirty="0"/>
              <a:t>Shiny </a:t>
            </a:r>
            <a:r>
              <a:rPr lang="ko-KR" altLang="en-US" dirty="0"/>
              <a:t>기본코드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BEEA3-A15A-45CD-9343-9DC6EC7DCD48}"/>
              </a:ext>
            </a:extLst>
          </p:cNvPr>
          <p:cNvSpPr txBox="1"/>
          <p:nvPr userDrawn="1"/>
        </p:nvSpPr>
        <p:spPr>
          <a:xfrm>
            <a:off x="10193088" y="231514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데이터연동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42A358-9CA9-42BF-A6D1-81086339208E}"/>
              </a:ext>
            </a:extLst>
          </p:cNvPr>
          <p:cNvSpPr txBox="1"/>
          <p:nvPr userDrawn="1"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활용하기</a:t>
            </a:r>
          </a:p>
        </p:txBody>
      </p:sp>
    </p:spTree>
    <p:extLst>
      <p:ext uri="{BB962C8B-B14F-4D97-AF65-F5344CB8AC3E}">
        <p14:creationId xmlns:p14="http://schemas.microsoft.com/office/powerpoint/2010/main" val="109259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8D8547-8EA8-4ED3-93EB-3E03A632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7" y="6356350"/>
            <a:ext cx="2743200" cy="365125"/>
          </a:xfrm>
        </p:spPr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F6781B6-D631-40F5-8AD2-A42C945C0558}"/>
              </a:ext>
            </a:extLst>
          </p:cNvPr>
          <p:cNvCxnSpPr>
            <a:cxnSpLocks/>
          </p:cNvCxnSpPr>
          <p:nvPr userDrawn="1"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9C3A07-FB79-419E-BB2C-5E1B2AD5CE2A}"/>
              </a:ext>
            </a:extLst>
          </p:cNvPr>
          <p:cNvSpPr txBox="1"/>
          <p:nvPr userDrawn="1"/>
        </p:nvSpPr>
        <p:spPr>
          <a:xfrm>
            <a:off x="7772011" y="250764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pPr lvl="0"/>
            <a:r>
              <a:rPr lang="en-US" altLang="ko-KR" dirty="0" err="1"/>
              <a:t>rShiny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0074ED-0239-44AA-BB56-C4397C18C798}"/>
              </a:ext>
            </a:extLst>
          </p:cNvPr>
          <p:cNvSpPr/>
          <p:nvPr userDrawn="1"/>
        </p:nvSpPr>
        <p:spPr>
          <a:xfrm>
            <a:off x="10213970" y="595387"/>
            <a:ext cx="1078787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B34C8-3C1C-4080-9AEE-E426E58A0C27}"/>
              </a:ext>
            </a:extLst>
          </p:cNvPr>
          <p:cNvSpPr txBox="1"/>
          <p:nvPr userDrawn="1"/>
        </p:nvSpPr>
        <p:spPr>
          <a:xfrm>
            <a:off x="8701240" y="242695"/>
            <a:ext cx="149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Shiny </a:t>
            </a:r>
            <a:r>
              <a:rPr lang="ko-KR" altLang="en-US" dirty="0"/>
              <a:t>기본코드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BEEA3-A15A-45CD-9343-9DC6EC7DCD48}"/>
              </a:ext>
            </a:extLst>
          </p:cNvPr>
          <p:cNvSpPr txBox="1"/>
          <p:nvPr userDrawn="1"/>
        </p:nvSpPr>
        <p:spPr>
          <a:xfrm>
            <a:off x="10135338" y="221889"/>
            <a:ext cx="1293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데이터연동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42A358-9CA9-42BF-A6D1-81086339208E}"/>
              </a:ext>
            </a:extLst>
          </p:cNvPr>
          <p:cNvSpPr txBox="1"/>
          <p:nvPr userDrawn="1"/>
        </p:nvSpPr>
        <p:spPr>
          <a:xfrm>
            <a:off x="11242783" y="241139"/>
            <a:ext cx="1003800" cy="30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활용하기</a:t>
            </a:r>
          </a:p>
        </p:txBody>
      </p:sp>
    </p:spTree>
    <p:extLst>
      <p:ext uri="{BB962C8B-B14F-4D97-AF65-F5344CB8AC3E}">
        <p14:creationId xmlns:p14="http://schemas.microsoft.com/office/powerpoint/2010/main" val="1557477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8D8547-8EA8-4ED3-93EB-3E03A632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997" y="6356350"/>
            <a:ext cx="2743200" cy="365125"/>
          </a:xfrm>
        </p:spPr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F6781B6-D631-40F5-8AD2-A42C945C0558}"/>
              </a:ext>
            </a:extLst>
          </p:cNvPr>
          <p:cNvCxnSpPr>
            <a:cxnSpLocks/>
          </p:cNvCxnSpPr>
          <p:nvPr userDrawn="1"/>
        </p:nvCxnSpPr>
        <p:spPr>
          <a:xfrm>
            <a:off x="0" y="615935"/>
            <a:ext cx="12192000" cy="0"/>
          </a:xfrm>
          <a:prstGeom prst="line">
            <a:avLst/>
          </a:prstGeom>
          <a:ln w="952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9C3A07-FB79-419E-BB2C-5E1B2AD5CE2A}"/>
              </a:ext>
            </a:extLst>
          </p:cNvPr>
          <p:cNvSpPr txBox="1"/>
          <p:nvPr userDrawn="1"/>
        </p:nvSpPr>
        <p:spPr>
          <a:xfrm>
            <a:off x="7800889" y="231514"/>
            <a:ext cx="119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pPr lvl="0"/>
            <a:r>
              <a:rPr lang="en-US" altLang="ko-KR" dirty="0" err="1"/>
              <a:t>rShiny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0074ED-0239-44AA-BB56-C4397C18C798}"/>
              </a:ext>
            </a:extLst>
          </p:cNvPr>
          <p:cNvSpPr/>
          <p:nvPr userDrawn="1"/>
        </p:nvSpPr>
        <p:spPr>
          <a:xfrm>
            <a:off x="11270110" y="595387"/>
            <a:ext cx="891559" cy="46315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B34C8-3C1C-4080-9AEE-E426E58A0C27}"/>
              </a:ext>
            </a:extLst>
          </p:cNvPr>
          <p:cNvSpPr txBox="1"/>
          <p:nvPr userDrawn="1"/>
        </p:nvSpPr>
        <p:spPr>
          <a:xfrm>
            <a:off x="8739740" y="223445"/>
            <a:ext cx="149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en-US" altLang="ko-KR" dirty="0"/>
              <a:t>Shiny </a:t>
            </a:r>
            <a:r>
              <a:rPr lang="ko-KR" altLang="en-US" dirty="0"/>
              <a:t>기본코드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BEEA3-A15A-45CD-9343-9DC6EC7DCD48}"/>
              </a:ext>
            </a:extLst>
          </p:cNvPr>
          <p:cNvSpPr txBox="1"/>
          <p:nvPr userDrawn="1"/>
        </p:nvSpPr>
        <p:spPr>
          <a:xfrm>
            <a:off x="10193088" y="231514"/>
            <a:ext cx="12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데이터연동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42A358-9CA9-42BF-A6D1-81086339208E}"/>
              </a:ext>
            </a:extLst>
          </p:cNvPr>
          <p:cNvSpPr txBox="1"/>
          <p:nvPr userDrawn="1"/>
        </p:nvSpPr>
        <p:spPr>
          <a:xfrm>
            <a:off x="11242783" y="221889"/>
            <a:ext cx="100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활용하기</a:t>
            </a:r>
          </a:p>
        </p:txBody>
      </p:sp>
    </p:spTree>
    <p:extLst>
      <p:ext uri="{BB962C8B-B14F-4D97-AF65-F5344CB8AC3E}">
        <p14:creationId xmlns:p14="http://schemas.microsoft.com/office/powerpoint/2010/main" val="2815229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C6CDC-9166-4D10-A5B8-177720AA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BFDF1A-CDD0-401C-B3EE-10DCC34A6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989248-AFA8-4B73-8045-84670F8CC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3281-E93D-45CB-A37B-D5ED5AF5E88B}" type="datetime1">
              <a:rPr lang="ko-KR" altLang="en-US" smtClean="0"/>
              <a:t>2020-03-04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F34020-7D50-4AE0-A348-5572F2649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9F5C9F-CEC2-43A9-9CCE-4A72E414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427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D8734-8D5F-4E7D-8E6C-FB59EE24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64CE9D-DCC7-4694-9E88-EE50B68D3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568503-493D-41B4-8018-33776A75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95B6B2-4AED-4800-A4A8-EA6E5727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D1F9-08C0-44F6-8186-7A8B264094BE}" type="datetime1">
              <a:rPr lang="ko-KR" altLang="en-US" smtClean="0"/>
              <a:t>2020-03-04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7F8B63-D346-4E9B-9B86-1B373F143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71660B-5857-4D12-AC0A-C9C2E821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531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92D92-84B8-418A-A9EC-97FF4FCB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571420-870A-46CF-A753-A8EFA3BFB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D5E31E-727F-4E7B-B06D-AE3FEA581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39EADA-E6C4-4940-9D83-2B769F979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461B4F-00F2-49E2-B490-C660FE15C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3259E8-995A-4272-A8DD-15D53B7E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475F8-6817-4B7C-984E-C704EDCFC6B0}" type="datetime1">
              <a:rPr lang="ko-KR" altLang="en-US" smtClean="0"/>
              <a:t>2020-03-04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5BDC2C-DAFA-40F7-8F94-9DF6AF04E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BCEAE0-1A53-4333-B7CE-DDFE008B5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887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20CF2-C0FA-455F-B2EA-C90F766C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DFA510-2FA5-45B3-AEED-41FE72738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7453-BA5F-4D9C-A1AF-BDC2D1A0C4CD}" type="datetime1">
              <a:rPr lang="ko-KR" altLang="en-US" smtClean="0"/>
              <a:t>2020-03-04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159CE4-3F18-410B-8C1A-AF2CA922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74D69E-1D57-487A-BDBA-01329568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24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B9E626-C1C1-40EE-880B-F6FC69BCB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7A6669-888B-4262-B79C-043761AA3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6E8327-0C82-423F-B86A-AAA5BF14B9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20ED2-220F-42E3-BA46-50E0941367EC}" type="datetime1">
              <a:rPr lang="ko-KR" altLang="en-US" smtClean="0"/>
              <a:t>2020-03-04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977F4-3A0A-4880-87EC-955DD3F34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45608-E537-4FA1-8A7B-DE4BF6E65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41A02-B14B-4B57-B956-98080196B3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13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3.xml"/><Relationship Id="rId4" Type="http://schemas.openxmlformats.org/officeDocument/2006/relationships/slide" Target="slide4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slide" Target="slide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firstprogramming.tistory.com/56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firstprogramming.tistory.com/56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firstprogramming.tistory.com/56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firstprogramming.tistory.com/56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firstprogramming.tistory.com/56" TargetMode="Externa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kraken.com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앉아있는, 테이블, 노트북이(가) 표시된 사진&#10;&#10;자동 생성된 설명">
            <a:extLst>
              <a:ext uri="{FF2B5EF4-FFF2-40B4-BE49-F238E27FC236}">
                <a16:creationId xmlns:a16="http://schemas.microsoft.com/office/drawing/2014/main" id="{A6A4F199-E086-42BD-8F4A-349B3947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4"/>
          <a:stretch/>
        </p:blipFill>
        <p:spPr>
          <a:xfrm>
            <a:off x="0" y="0"/>
            <a:ext cx="12192000" cy="77643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FDFA2CD-C2FE-48FC-ABDF-59678E0D9A6A}"/>
              </a:ext>
            </a:extLst>
          </p:cNvPr>
          <p:cNvSpPr/>
          <p:nvPr/>
        </p:nvSpPr>
        <p:spPr>
          <a:xfrm>
            <a:off x="-51352" y="0"/>
            <a:ext cx="1229470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CE34E9-303D-4770-B4EF-E9B3CD165149}"/>
              </a:ext>
            </a:extLst>
          </p:cNvPr>
          <p:cNvSpPr txBox="1"/>
          <p:nvPr/>
        </p:nvSpPr>
        <p:spPr>
          <a:xfrm>
            <a:off x="3173475" y="3996799"/>
            <a:ext cx="58450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 Shiny</a:t>
            </a:r>
            <a:r>
              <a:rPr lang="ko-KR" altLang="en-US" sz="38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ko-KR" altLang="en-US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활용한 앱 배포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7D28B-F060-4B3F-9986-912476093B62}"/>
              </a:ext>
            </a:extLst>
          </p:cNvPr>
          <p:cNvSpPr txBox="1"/>
          <p:nvPr/>
        </p:nvSpPr>
        <p:spPr>
          <a:xfrm>
            <a:off x="4556185" y="4573085"/>
            <a:ext cx="439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 </a:t>
            </a:r>
            <a:r>
              <a:rPr lang="ko-KR" altLang="en-US" b="1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코딩을 실생활에 적용해보기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EF2BA-A966-450F-AA89-FB117151CC7D}"/>
              </a:ext>
            </a:extLst>
          </p:cNvPr>
          <p:cNvSpPr txBox="1"/>
          <p:nvPr/>
        </p:nvSpPr>
        <p:spPr>
          <a:xfrm>
            <a:off x="8022582" y="5050722"/>
            <a:ext cx="22783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최지은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6FEF62-FD4F-48B3-9B58-CFB56523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9" name="그림 8" descr="플레이트이(가) 표시된 사진&#10;&#10;자동 생성된 설명">
            <a:extLst>
              <a:ext uri="{FF2B5EF4-FFF2-40B4-BE49-F238E27FC236}">
                <a16:creationId xmlns:a16="http://schemas.microsoft.com/office/drawing/2014/main" id="{EEB10F1F-6A5A-492A-A89C-D3326BFB4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00" y="2081216"/>
            <a:ext cx="1777200" cy="17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5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예습과제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예습과제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66CE3CFE-97A4-40D6-8A2D-2C4C7169E1ED}"/>
              </a:ext>
            </a:extLst>
          </p:cNvPr>
          <p:cNvSpPr txBox="1"/>
          <p:nvPr/>
        </p:nvSpPr>
        <p:spPr>
          <a:xfrm>
            <a:off x="1099127" y="1734923"/>
            <a:ext cx="4996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 action="ppaction://hlinksldjump"/>
              </a:rPr>
              <a:t>reactiveValues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 action="ppaction://hlinksldjump"/>
              </a:rPr>
              <a:t>() function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hlinkClick r:id="rId2" action="ppaction://hlinksldjump"/>
            <a:extLst>
              <a:ext uri="{FF2B5EF4-FFF2-40B4-BE49-F238E27FC236}">
                <a16:creationId xmlns:a16="http://schemas.microsoft.com/office/drawing/2014/main" id="{3F97404F-54A8-40DA-AC56-D840CBF35F64}"/>
              </a:ext>
            </a:extLst>
          </p:cNvPr>
          <p:cNvSpPr txBox="1"/>
          <p:nvPr/>
        </p:nvSpPr>
        <p:spPr>
          <a:xfrm>
            <a:off x="1099127" y="2464596"/>
            <a:ext cx="4996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4" action="ppaction://hlinksldjump"/>
              </a:rPr>
              <a:t>shinyapps.io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4" action="ppaction://hlinksldjump"/>
              </a:rPr>
              <a:t>계정 생성하기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166AE011-63F7-45E4-8206-64D64A70337D}"/>
              </a:ext>
            </a:extLst>
          </p:cNvPr>
          <p:cNvSpPr txBox="1"/>
          <p:nvPr/>
        </p:nvSpPr>
        <p:spPr>
          <a:xfrm>
            <a:off x="1099127" y="3194269"/>
            <a:ext cx="4996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5" action="ppaction://hlinksldjump"/>
              </a:rPr>
              <a:t>github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5" action="ppaction://hlinksldjump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5" action="ppaction://hlinksldjump"/>
              </a:rPr>
              <a:t>계정생성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5" action="ppaction://hlinksldjump"/>
              </a:rPr>
              <a:t>/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5" action="ppaction://hlinksldjump"/>
              </a:rPr>
              <a:t>gitkraken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5" action="ppaction://hlinksldjump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5" action="ppaction://hlinksldjump"/>
              </a:rPr>
              <a:t>설치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441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7942F7-953C-49AA-B55D-63E3FFBB3CB5}"/>
              </a:ext>
            </a:extLst>
          </p:cNvPr>
          <p:cNvSpPr/>
          <p:nvPr/>
        </p:nvSpPr>
        <p:spPr>
          <a:xfrm>
            <a:off x="2306973" y="2420533"/>
            <a:ext cx="2016224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EBFB7-83C9-4743-BD2F-796C741B0DD2}"/>
              </a:ext>
            </a:extLst>
          </p:cNvPr>
          <p:cNvCxnSpPr/>
          <p:nvPr/>
        </p:nvCxnSpPr>
        <p:spPr>
          <a:xfrm>
            <a:off x="4323197" y="2447533"/>
            <a:ext cx="5398987" cy="12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5B93AC-1BFC-4062-954F-00A7E1977B34}"/>
              </a:ext>
            </a:extLst>
          </p:cNvPr>
          <p:cNvSpPr/>
          <p:nvPr/>
        </p:nvSpPr>
        <p:spPr>
          <a:xfrm>
            <a:off x="7706184" y="4778150"/>
            <a:ext cx="2016000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91240C-64F2-4A5C-A668-319127A248A3}"/>
              </a:ext>
            </a:extLst>
          </p:cNvPr>
          <p:cNvCxnSpPr/>
          <p:nvPr/>
        </p:nvCxnSpPr>
        <p:spPr>
          <a:xfrm flipV="1">
            <a:off x="2302581" y="4804525"/>
            <a:ext cx="5400000" cy="3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1E727A-FC9D-4EFA-960A-BD2E9EAC31DC}"/>
              </a:ext>
            </a:extLst>
          </p:cNvPr>
          <p:cNvSpPr txBox="1"/>
          <p:nvPr/>
        </p:nvSpPr>
        <p:spPr>
          <a:xfrm>
            <a:off x="3133465" y="2962039"/>
            <a:ext cx="660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28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18B804-926A-46B8-BC13-F56C2B78F74D}"/>
              </a:ext>
            </a:extLst>
          </p:cNvPr>
          <p:cNvCxnSpPr/>
          <p:nvPr/>
        </p:nvCxnSpPr>
        <p:spPr>
          <a:xfrm>
            <a:off x="3208870" y="3429000"/>
            <a:ext cx="50994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590A0C-1367-46D9-8156-567475926868}"/>
              </a:ext>
            </a:extLst>
          </p:cNvPr>
          <p:cNvSpPr txBox="1"/>
          <p:nvPr/>
        </p:nvSpPr>
        <p:spPr>
          <a:xfrm>
            <a:off x="3059576" y="3652138"/>
            <a:ext cx="21251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rShiny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B336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FA06A-8024-46F2-B0FC-74332CEAADB2}"/>
              </a:ext>
            </a:extLst>
          </p:cNvPr>
          <p:cNvSpPr txBox="1"/>
          <p:nvPr/>
        </p:nvSpPr>
        <p:spPr>
          <a:xfrm>
            <a:off x="6626066" y="2878057"/>
            <a:ext cx="2463580" cy="144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1-1.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1-2. Shiny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구성요소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1-3. Shiny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화면구성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98C3A8-C9AD-4E05-9908-D5C46EA7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6794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란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938BE6-A217-4C8E-B1B5-04F6639459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08" r="36836"/>
          <a:stretch/>
        </p:blipFill>
        <p:spPr>
          <a:xfrm>
            <a:off x="6391694" y="1924700"/>
            <a:ext cx="5206022" cy="4000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081A5A-C413-4DE8-AC75-578D9CCFB10A}"/>
              </a:ext>
            </a:extLst>
          </p:cNvPr>
          <p:cNvSpPr txBox="1"/>
          <p:nvPr/>
        </p:nvSpPr>
        <p:spPr>
          <a:xfrm>
            <a:off x="1010682" y="2009809"/>
            <a:ext cx="5085317" cy="37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장점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</a:t>
            </a:r>
          </a:p>
          <a:p>
            <a:pPr marL="92075"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R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코드를 모르는 현업에 배포하기에 좋은 수단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92075"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활용도가 높음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단점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</a:p>
          <a:p>
            <a:pPr marL="92075"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기존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스크립트와는 차이점이 있기 때문에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코딩만으로는 한계가 존재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92075">
              <a:lnSpc>
                <a:spcPct val="150000"/>
              </a:lnSpc>
            </a:pP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활용예시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코로나맵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79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구성요소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C03BEF-FBB7-43F3-A39E-C975C5EB240A}"/>
              </a:ext>
            </a:extLst>
          </p:cNvPr>
          <p:cNvSpPr/>
          <p:nvPr/>
        </p:nvSpPr>
        <p:spPr>
          <a:xfrm>
            <a:off x="1128369" y="2320200"/>
            <a:ext cx="3375513" cy="2283927"/>
          </a:xfrm>
          <a:prstGeom prst="rect">
            <a:avLst/>
          </a:prstGeom>
          <a:solidFill>
            <a:srgbClr val="B7967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348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UI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7FD0DE-B8EC-406F-A795-2823AF2C045C}"/>
              </a:ext>
            </a:extLst>
          </p:cNvPr>
          <p:cNvSpPr/>
          <p:nvPr/>
        </p:nvSpPr>
        <p:spPr>
          <a:xfrm>
            <a:off x="7668837" y="2320200"/>
            <a:ext cx="3375513" cy="2283927"/>
          </a:xfrm>
          <a:prstGeom prst="rect">
            <a:avLst/>
          </a:prstGeom>
          <a:solidFill>
            <a:srgbClr val="B7967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21566-17BE-4ACC-93B2-38FD40983C58}"/>
              </a:ext>
            </a:extLst>
          </p:cNvPr>
          <p:cNvSpPr txBox="1"/>
          <p:nvPr/>
        </p:nvSpPr>
        <p:spPr>
          <a:xfrm>
            <a:off x="1924912" y="3200397"/>
            <a:ext cx="189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UI.R</a:t>
            </a:r>
            <a:endParaRPr lang="ko-KR" altLang="en-US" sz="24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BC9792-FA4E-49FB-9AFF-06F0EF40BF42}"/>
              </a:ext>
            </a:extLst>
          </p:cNvPr>
          <p:cNvSpPr txBox="1"/>
          <p:nvPr/>
        </p:nvSpPr>
        <p:spPr>
          <a:xfrm>
            <a:off x="8447346" y="3200397"/>
            <a:ext cx="189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SERVER.R</a:t>
            </a:r>
            <a:endParaRPr lang="ko-KR" altLang="en-US" sz="24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005E3-38D6-4099-8058-5519A61AEB58}"/>
              </a:ext>
            </a:extLst>
          </p:cNvPr>
          <p:cNvSpPr txBox="1"/>
          <p:nvPr/>
        </p:nvSpPr>
        <p:spPr>
          <a:xfrm>
            <a:off x="1444803" y="4710648"/>
            <a:ext cx="3375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최종적으로 보여지는 화면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94663D-913E-4068-86E4-6C90987798BB}"/>
              </a:ext>
            </a:extLst>
          </p:cNvPr>
          <p:cNvSpPr txBox="1"/>
          <p:nvPr/>
        </p:nvSpPr>
        <p:spPr>
          <a:xfrm>
            <a:off x="7930129" y="4710648"/>
            <a:ext cx="3375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화면 뒤에서 동작하는 부분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FD0F4-FADA-4AC7-A611-2D284CA27231}"/>
              </a:ext>
            </a:extLst>
          </p:cNvPr>
          <p:cNvSpPr txBox="1"/>
          <p:nvPr/>
        </p:nvSpPr>
        <p:spPr>
          <a:xfrm>
            <a:off x="1282361" y="2416559"/>
            <a:ext cx="178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프론트엔드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625404-533E-47C9-97A3-DB15DF07CB06}"/>
              </a:ext>
            </a:extLst>
          </p:cNvPr>
          <p:cNvSpPr txBox="1"/>
          <p:nvPr/>
        </p:nvSpPr>
        <p:spPr>
          <a:xfrm>
            <a:off x="7809793" y="2416559"/>
            <a:ext cx="178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백엔드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EC7A98-E1C9-48B2-A382-C22E99C9DC95}"/>
              </a:ext>
            </a:extLst>
          </p:cNvPr>
          <p:cNvCxnSpPr/>
          <p:nvPr/>
        </p:nvCxnSpPr>
        <p:spPr>
          <a:xfrm>
            <a:off x="5033818" y="3008314"/>
            <a:ext cx="2050473" cy="0"/>
          </a:xfrm>
          <a:prstGeom prst="straightConnector1">
            <a:avLst/>
          </a:prstGeom>
          <a:ln w="349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7FD40E-BA32-4A6F-B305-6E35305D557F}"/>
              </a:ext>
            </a:extLst>
          </p:cNvPr>
          <p:cNvSpPr txBox="1"/>
          <p:nvPr/>
        </p:nvSpPr>
        <p:spPr>
          <a:xfrm>
            <a:off x="4979840" y="2266232"/>
            <a:ext cx="2213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사용자가 </a:t>
            </a:r>
            <a:r>
              <a:rPr lang="ko-KR" altLang="en-US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정의한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값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1469BB6-BA03-4E5E-869E-9AF75EAD3911}"/>
              </a:ext>
            </a:extLst>
          </p:cNvPr>
          <p:cNvCxnSpPr>
            <a:cxnSpLocks/>
          </p:cNvCxnSpPr>
          <p:nvPr/>
        </p:nvCxnSpPr>
        <p:spPr>
          <a:xfrm flipH="1">
            <a:off x="5033818" y="4319365"/>
            <a:ext cx="2050473" cy="0"/>
          </a:xfrm>
          <a:prstGeom prst="straightConnector1">
            <a:avLst/>
          </a:prstGeom>
          <a:ln w="349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015E54-3DB2-4641-B52E-D0D8C0B1962A}"/>
              </a:ext>
            </a:extLst>
          </p:cNvPr>
          <p:cNvSpPr txBox="1"/>
          <p:nvPr/>
        </p:nvSpPr>
        <p:spPr>
          <a:xfrm>
            <a:off x="4979840" y="3577283"/>
            <a:ext cx="2213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대해 반응한 결과값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(Output)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78BB97-607D-419C-980A-60266CF80DE3}"/>
              </a:ext>
            </a:extLst>
          </p:cNvPr>
          <p:cNvSpPr txBox="1"/>
          <p:nvPr/>
        </p:nvSpPr>
        <p:spPr>
          <a:xfrm>
            <a:off x="2187146" y="5461686"/>
            <a:ext cx="85879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“UI</a:t>
            </a: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</a:t>
            </a: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</a:t>
            </a:r>
            <a:r>
              <a:rPr lang="ko-KR" altLang="en-US" sz="2600" dirty="0">
                <a:solidFill>
                  <a:srgbClr val="FF99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상호작용</a:t>
            </a: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하여 </a:t>
            </a:r>
            <a:r>
              <a:rPr lang="en-US" altLang="ko-KR" sz="2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rShiny</a:t>
            </a:r>
            <a:r>
              <a:rPr lang="en-US" altLang="ko-KR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앱을 생성함</a:t>
            </a:r>
            <a:r>
              <a:rPr lang="en-US" altLang="ko-KR" sz="2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endParaRPr lang="ko-KR" altLang="en-US" sz="2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957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구성요소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C03BEF-FBB7-43F3-A39E-C975C5EB240A}"/>
              </a:ext>
            </a:extLst>
          </p:cNvPr>
          <p:cNvSpPr/>
          <p:nvPr/>
        </p:nvSpPr>
        <p:spPr>
          <a:xfrm>
            <a:off x="1128369" y="2320200"/>
            <a:ext cx="3375513" cy="2283927"/>
          </a:xfrm>
          <a:prstGeom prst="rect">
            <a:avLst/>
          </a:prstGeom>
          <a:solidFill>
            <a:srgbClr val="B7967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348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UI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21566-17BE-4ACC-93B2-38FD40983C58}"/>
              </a:ext>
            </a:extLst>
          </p:cNvPr>
          <p:cNvSpPr txBox="1"/>
          <p:nvPr/>
        </p:nvSpPr>
        <p:spPr>
          <a:xfrm>
            <a:off x="1924912" y="3200397"/>
            <a:ext cx="189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UI.R</a:t>
            </a:r>
            <a:endParaRPr lang="ko-KR" altLang="en-US" sz="24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005E3-38D6-4099-8058-5519A61AEB58}"/>
              </a:ext>
            </a:extLst>
          </p:cNvPr>
          <p:cNvSpPr txBox="1"/>
          <p:nvPr/>
        </p:nvSpPr>
        <p:spPr>
          <a:xfrm>
            <a:off x="1444803" y="4710648"/>
            <a:ext cx="3375513" cy="1069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최종적으로 보여지는 화면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fluidpage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dashboardpage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FD0F4-FADA-4AC7-A611-2D284CA27231}"/>
              </a:ext>
            </a:extLst>
          </p:cNvPr>
          <p:cNvSpPr txBox="1"/>
          <p:nvPr/>
        </p:nvSpPr>
        <p:spPr>
          <a:xfrm>
            <a:off x="1282361" y="2416559"/>
            <a:ext cx="178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프론트엔드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B41FC5-284C-4ADE-A67C-CBFE60935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73" b="23120"/>
          <a:stretch/>
        </p:blipFill>
        <p:spPr>
          <a:xfrm>
            <a:off x="6329464" y="3682634"/>
            <a:ext cx="4409391" cy="2452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77735E-0279-4261-B13D-CFA77051E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85"/>
          <a:stretch/>
        </p:blipFill>
        <p:spPr>
          <a:xfrm>
            <a:off x="6329465" y="689646"/>
            <a:ext cx="4292354" cy="246816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6524EA-7DCC-43BB-8298-123F37D37070}"/>
              </a:ext>
            </a:extLst>
          </p:cNvPr>
          <p:cNvSpPr txBox="1"/>
          <p:nvPr/>
        </p:nvSpPr>
        <p:spPr>
          <a:xfrm>
            <a:off x="6329464" y="3200397"/>
            <a:ext cx="412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fluidPage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8F4C36-E389-44E9-BD50-49825E58BF59}"/>
              </a:ext>
            </a:extLst>
          </p:cNvPr>
          <p:cNvSpPr txBox="1"/>
          <p:nvPr/>
        </p:nvSpPr>
        <p:spPr>
          <a:xfrm>
            <a:off x="6329464" y="6243971"/>
            <a:ext cx="412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dashboardPage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432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구성요소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348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UI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7FD0DE-B8EC-406F-A795-2823AF2C045C}"/>
              </a:ext>
            </a:extLst>
          </p:cNvPr>
          <p:cNvSpPr/>
          <p:nvPr/>
        </p:nvSpPr>
        <p:spPr>
          <a:xfrm>
            <a:off x="7668837" y="2320200"/>
            <a:ext cx="3375513" cy="2283927"/>
          </a:xfrm>
          <a:prstGeom prst="rect">
            <a:avLst/>
          </a:prstGeom>
          <a:solidFill>
            <a:srgbClr val="B7967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BC9792-FA4E-49FB-9AFF-06F0EF40BF42}"/>
              </a:ext>
            </a:extLst>
          </p:cNvPr>
          <p:cNvSpPr txBox="1"/>
          <p:nvPr/>
        </p:nvSpPr>
        <p:spPr>
          <a:xfrm>
            <a:off x="8447346" y="3200397"/>
            <a:ext cx="189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SERVER.R</a:t>
            </a:r>
            <a:endParaRPr lang="ko-KR" altLang="en-US" sz="24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625404-533E-47C9-97A3-DB15DF07CB06}"/>
              </a:ext>
            </a:extLst>
          </p:cNvPr>
          <p:cNvSpPr txBox="1"/>
          <p:nvPr/>
        </p:nvSpPr>
        <p:spPr>
          <a:xfrm>
            <a:off x="7809793" y="2416559"/>
            <a:ext cx="178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백엔드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AB2C86-C535-4E9F-80E9-074FB125E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59" y="2200284"/>
            <a:ext cx="4552950" cy="31623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53776D4-E5E5-4FF8-8962-F556F4CA1490}"/>
              </a:ext>
            </a:extLst>
          </p:cNvPr>
          <p:cNvSpPr txBox="1"/>
          <p:nvPr/>
        </p:nvSpPr>
        <p:spPr>
          <a:xfrm>
            <a:off x="7806559" y="4710648"/>
            <a:ext cx="3375513" cy="1178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화면 뒤에서 동작하는 부분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85738" indent="-185738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UI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Output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대한 사용자 정의함수</a:t>
            </a:r>
          </a:p>
        </p:txBody>
      </p:sp>
    </p:spTree>
    <p:extLst>
      <p:ext uri="{BB962C8B-B14F-4D97-AF65-F5344CB8AC3E}">
        <p14:creationId xmlns:p14="http://schemas.microsoft.com/office/powerpoint/2010/main" val="2624532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구성요소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348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rShiny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초기 세팅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C24EA6-F57A-407D-9DE9-7222B4D0D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02" y="2090342"/>
            <a:ext cx="6776600" cy="3855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AF5337-8471-4126-9508-2ACDCB608A44}"/>
              </a:ext>
            </a:extLst>
          </p:cNvPr>
          <p:cNvSpPr txBox="1"/>
          <p:nvPr/>
        </p:nvSpPr>
        <p:spPr>
          <a:xfrm>
            <a:off x="7772400" y="1695471"/>
            <a:ext cx="3987797" cy="3899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패키지 설치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install.packages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(‘shiny’)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 startAt="2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원하는 디렉토리에 </a:t>
            </a: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새폴더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생성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ex)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바탕화면에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라는 폴더생성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 startAt="3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같은 폴더 안에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UI.R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SERVER.R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이름의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파일 생성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58775" indent="-273050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반드시 같은 폴더안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두개의 파일이 존재해야 함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8C6E9AF-371D-49AA-A3D7-F213E27269D6}"/>
              </a:ext>
            </a:extLst>
          </p:cNvPr>
          <p:cNvSpPr/>
          <p:nvPr/>
        </p:nvSpPr>
        <p:spPr>
          <a:xfrm>
            <a:off x="4118973" y="2545490"/>
            <a:ext cx="333632" cy="333632"/>
          </a:xfrm>
          <a:prstGeom prst="ellipse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0786081-1ADB-454C-8EE2-4DCDD3BE27AE}"/>
              </a:ext>
            </a:extLst>
          </p:cNvPr>
          <p:cNvSpPr/>
          <p:nvPr/>
        </p:nvSpPr>
        <p:spPr>
          <a:xfrm>
            <a:off x="4160161" y="3365157"/>
            <a:ext cx="333632" cy="333632"/>
          </a:xfrm>
          <a:prstGeom prst="ellipse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067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구성요소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348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rShiny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실행방법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F5337-8471-4126-9508-2ACDCB608A44}"/>
              </a:ext>
            </a:extLst>
          </p:cNvPr>
          <p:cNvSpPr txBox="1"/>
          <p:nvPr/>
        </p:nvSpPr>
        <p:spPr>
          <a:xfrm>
            <a:off x="7606694" y="1438593"/>
            <a:ext cx="3987797" cy="4075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ui.R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 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server.R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을 같은 폴더에 생성하고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directory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해당 폴더로 설정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1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알맞은 코딩을 각각의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파일에 적어준 뒤 꼭 저장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</a:t>
            </a:r>
          </a:p>
          <a:p>
            <a:pPr marL="182563" indent="-182563">
              <a:lnSpc>
                <a:spcPct val="130000"/>
              </a:lnSpc>
            </a:pPr>
            <a:r>
              <a:rPr lang="en-US" altLang="ko-KR" sz="1600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sz="1600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일단은 연습삼아 왼쪽에 있는 코드를 </a:t>
            </a:r>
            <a:r>
              <a:rPr lang="en-US" altLang="ko-KR" sz="1600" dirty="0" err="1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</a:t>
            </a:r>
            <a:r>
              <a:rPr lang="ko-KR" altLang="en-US" sz="1600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랑 </a:t>
            </a:r>
            <a:r>
              <a:rPr lang="en-US" altLang="ko-KR" sz="1600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</a:t>
            </a:r>
            <a:r>
              <a:rPr lang="ko-KR" altLang="en-US" sz="1600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똑같이 적어서 돌려보세요</a:t>
            </a:r>
            <a:r>
              <a:rPr lang="en-US" altLang="ko-KR" sz="1600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 startAt="3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아래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console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창에서 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runApp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()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을 치고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enter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하면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앱 생성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2638AD-8339-434F-9D75-EC3A88BD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2" y="2438400"/>
            <a:ext cx="2905125" cy="16383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F07992-0A37-46C4-A71B-93407DD80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105" y="2461260"/>
            <a:ext cx="2647950" cy="4000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493592-A567-4499-B08A-2B1415045742}"/>
              </a:ext>
            </a:extLst>
          </p:cNvPr>
          <p:cNvSpPr txBox="1"/>
          <p:nvPr/>
        </p:nvSpPr>
        <p:spPr>
          <a:xfrm>
            <a:off x="863031" y="4217670"/>
            <a:ext cx="292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ui.R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기본구조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3CA0F4-8F56-415F-907E-C7DD000F1A51}"/>
              </a:ext>
            </a:extLst>
          </p:cNvPr>
          <p:cNvSpPr txBox="1"/>
          <p:nvPr/>
        </p:nvSpPr>
        <p:spPr>
          <a:xfrm>
            <a:off x="4269105" y="2975610"/>
            <a:ext cx="292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server.R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기본구조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2084A9-C4F2-40BB-BDC3-2ACA7163D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055" y="5062526"/>
            <a:ext cx="3848100" cy="82867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5C02E9-A30B-4B69-A780-955422D5DAAA}"/>
              </a:ext>
            </a:extLst>
          </p:cNvPr>
          <p:cNvSpPr txBox="1"/>
          <p:nvPr/>
        </p:nvSpPr>
        <p:spPr>
          <a:xfrm>
            <a:off x="2339704" y="5971540"/>
            <a:ext cx="427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console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runApp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했을 때의 결과</a:t>
            </a:r>
          </a:p>
        </p:txBody>
      </p:sp>
    </p:spTree>
    <p:extLst>
      <p:ext uri="{BB962C8B-B14F-4D97-AF65-F5344CB8AC3E}">
        <p14:creationId xmlns:p14="http://schemas.microsoft.com/office/powerpoint/2010/main" val="1971764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화면구성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348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UI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78DAF9-6DF7-48D9-BC78-1E66E8F61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3"/>
          <a:stretch/>
        </p:blipFill>
        <p:spPr>
          <a:xfrm>
            <a:off x="4081902" y="539015"/>
            <a:ext cx="7812431" cy="472641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332C5F3-A75A-4CC3-A50B-9866602A6BB9}"/>
              </a:ext>
            </a:extLst>
          </p:cNvPr>
          <p:cNvSpPr/>
          <p:nvPr/>
        </p:nvSpPr>
        <p:spPr>
          <a:xfrm>
            <a:off x="6598507" y="1357820"/>
            <a:ext cx="5380436" cy="389502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950052-4463-4D3E-9096-796CC5D60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75" y="2907828"/>
            <a:ext cx="6970892" cy="372479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240C332-9022-4586-94D5-603A32D4157F}"/>
              </a:ext>
            </a:extLst>
          </p:cNvPr>
          <p:cNvSpPr/>
          <p:nvPr/>
        </p:nvSpPr>
        <p:spPr>
          <a:xfrm>
            <a:off x="4081902" y="802496"/>
            <a:ext cx="7812431" cy="492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ADC87-486E-4CE4-9488-62F1318C50AB}"/>
              </a:ext>
            </a:extLst>
          </p:cNvPr>
          <p:cNvSpPr txBox="1"/>
          <p:nvPr/>
        </p:nvSpPr>
        <p:spPr>
          <a:xfrm>
            <a:off x="10552674" y="420129"/>
            <a:ext cx="173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1. Header</a:t>
            </a:r>
            <a:endParaRPr lang="ko-KR" altLang="en-US" sz="2000" b="1" dirty="0">
              <a:solidFill>
                <a:srgbClr val="FF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FD9A1B-7EFA-45A7-BEF4-1B91827A4FF4}"/>
              </a:ext>
            </a:extLst>
          </p:cNvPr>
          <p:cNvSpPr/>
          <p:nvPr/>
        </p:nvSpPr>
        <p:spPr>
          <a:xfrm>
            <a:off x="4081903" y="1382782"/>
            <a:ext cx="2442466" cy="14345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AE1FFE-6F54-45A0-B740-AAA0F3F06B36}"/>
              </a:ext>
            </a:extLst>
          </p:cNvPr>
          <p:cNvSpPr txBox="1"/>
          <p:nvPr/>
        </p:nvSpPr>
        <p:spPr>
          <a:xfrm>
            <a:off x="2716404" y="2409701"/>
            <a:ext cx="173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C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2. Sidebar</a:t>
            </a:r>
            <a:endParaRPr lang="ko-KR" altLang="en-US" sz="2000" b="1" dirty="0">
              <a:solidFill>
                <a:srgbClr val="FFC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DEE2AA-C997-4ECC-B1CC-8954EE84370D}"/>
              </a:ext>
            </a:extLst>
          </p:cNvPr>
          <p:cNvSpPr/>
          <p:nvPr/>
        </p:nvSpPr>
        <p:spPr>
          <a:xfrm>
            <a:off x="3954165" y="1759575"/>
            <a:ext cx="2681413" cy="4924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1CD83E-72F2-4AE4-A367-667BAD28C30A}"/>
              </a:ext>
            </a:extLst>
          </p:cNvPr>
          <p:cNvSpPr txBox="1"/>
          <p:nvPr/>
        </p:nvSpPr>
        <p:spPr>
          <a:xfrm>
            <a:off x="2948669" y="1800357"/>
            <a:ext cx="173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3. tab</a:t>
            </a:r>
            <a:endParaRPr lang="ko-KR" altLang="en-US" sz="2000" b="1" dirty="0">
              <a:solidFill>
                <a:srgbClr val="00B05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80E9C9-00BB-4174-BBA8-3912DDA0F72D}"/>
              </a:ext>
            </a:extLst>
          </p:cNvPr>
          <p:cNvSpPr txBox="1"/>
          <p:nvPr/>
        </p:nvSpPr>
        <p:spPr>
          <a:xfrm>
            <a:off x="10847791" y="5348859"/>
            <a:ext cx="173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4. Body</a:t>
            </a:r>
            <a:endParaRPr lang="ko-KR" altLang="en-US" sz="2000" b="1" dirty="0">
              <a:solidFill>
                <a:srgbClr val="0070C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7A6C55D-A88F-4AD8-8AEB-09EBA973D57D}"/>
              </a:ext>
            </a:extLst>
          </p:cNvPr>
          <p:cNvSpPr/>
          <p:nvPr/>
        </p:nvSpPr>
        <p:spPr>
          <a:xfrm>
            <a:off x="820088" y="3707026"/>
            <a:ext cx="234779" cy="234779"/>
          </a:xfrm>
          <a:prstGeom prst="ellipse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6174BF5-7B7D-40E7-A7DC-2B63A1109584}"/>
              </a:ext>
            </a:extLst>
          </p:cNvPr>
          <p:cNvSpPr/>
          <p:nvPr/>
        </p:nvSpPr>
        <p:spPr>
          <a:xfrm>
            <a:off x="824204" y="4020066"/>
            <a:ext cx="234779" cy="234779"/>
          </a:xfrm>
          <a:prstGeom prst="ellipse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880D0BB-4340-4273-A696-38CE4F9A1AA2}"/>
              </a:ext>
            </a:extLst>
          </p:cNvPr>
          <p:cNvSpPr/>
          <p:nvPr/>
        </p:nvSpPr>
        <p:spPr>
          <a:xfrm>
            <a:off x="1236098" y="4481383"/>
            <a:ext cx="234779" cy="234779"/>
          </a:xfrm>
          <a:prstGeom prst="ellipse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9A9C105-A2D8-49A2-A99F-75556D3D3FB6}"/>
              </a:ext>
            </a:extLst>
          </p:cNvPr>
          <p:cNvSpPr/>
          <p:nvPr/>
        </p:nvSpPr>
        <p:spPr>
          <a:xfrm>
            <a:off x="844797" y="5301050"/>
            <a:ext cx="234779" cy="234779"/>
          </a:xfrm>
          <a:prstGeom prst="ellipse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35606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화면구성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348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dashboardBody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7F6B76-C2D3-4D35-8D9B-FC2B5A578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94"/>
          <a:stretch/>
        </p:blipFill>
        <p:spPr>
          <a:xfrm>
            <a:off x="4744995" y="765424"/>
            <a:ext cx="7015202" cy="30777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D812AC-7C2C-4112-853C-AD9F1236EF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80"/>
          <a:stretch/>
        </p:blipFill>
        <p:spPr>
          <a:xfrm>
            <a:off x="308235" y="3834456"/>
            <a:ext cx="6572250" cy="252189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F7FE057-1375-426C-85E1-CC17DF5FB1A4}"/>
              </a:ext>
            </a:extLst>
          </p:cNvPr>
          <p:cNvCxnSpPr/>
          <p:nvPr/>
        </p:nvCxnSpPr>
        <p:spPr>
          <a:xfrm>
            <a:off x="4213654" y="1705232"/>
            <a:ext cx="4201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AC37DA-1F9B-4150-8CB2-AB4DD57DC088}"/>
              </a:ext>
            </a:extLst>
          </p:cNvPr>
          <p:cNvCxnSpPr/>
          <p:nvPr/>
        </p:nvCxnSpPr>
        <p:spPr>
          <a:xfrm>
            <a:off x="4213654" y="2508421"/>
            <a:ext cx="4201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47BBD4-59B3-4F8F-A219-6D0BC7C16E44}"/>
              </a:ext>
            </a:extLst>
          </p:cNvPr>
          <p:cNvCxnSpPr/>
          <p:nvPr/>
        </p:nvCxnSpPr>
        <p:spPr>
          <a:xfrm>
            <a:off x="4213654" y="3404286"/>
            <a:ext cx="4201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3B6627-95DA-4DF4-88C3-10A84C07DD38}"/>
              </a:ext>
            </a:extLst>
          </p:cNvPr>
          <p:cNvSpPr txBox="1"/>
          <p:nvPr/>
        </p:nvSpPr>
        <p:spPr>
          <a:xfrm>
            <a:off x="7463481" y="4201297"/>
            <a:ext cx="4420284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열을 </a:t>
            </a: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바꿀때는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fluidRow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같은 열에서 행을 </a:t>
            </a: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나눌때는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</a:p>
          <a:p>
            <a:pPr marL="271463">
              <a:lnSpc>
                <a:spcPct val="130000"/>
              </a:lnSpc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box :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박스가 생김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71463">
              <a:lnSpc>
                <a:spcPct val="130000"/>
              </a:lnSpc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column :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글자만 나옴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91D3E3-EE29-451C-BE66-F9AEF80469DE}"/>
              </a:ext>
            </a:extLst>
          </p:cNvPr>
          <p:cNvSpPr txBox="1"/>
          <p:nvPr/>
        </p:nvSpPr>
        <p:spPr>
          <a:xfrm>
            <a:off x="2679331" y="2308366"/>
            <a:ext cx="173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1. </a:t>
            </a:r>
            <a:r>
              <a:rPr lang="en-US" altLang="ko-KR" sz="2000" b="1" dirty="0" err="1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fluidRow</a:t>
            </a:r>
            <a:endParaRPr lang="ko-KR" altLang="en-US" sz="2000" b="1" dirty="0">
              <a:solidFill>
                <a:srgbClr val="FF000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B0EC07-F9D7-4E9D-B6DF-E5DC3F372371}"/>
              </a:ext>
            </a:extLst>
          </p:cNvPr>
          <p:cNvSpPr/>
          <p:nvPr/>
        </p:nvSpPr>
        <p:spPr>
          <a:xfrm>
            <a:off x="4744995" y="2079139"/>
            <a:ext cx="7015202" cy="861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347F5E-DB77-41A3-A8C1-1794DB64A381}"/>
              </a:ext>
            </a:extLst>
          </p:cNvPr>
          <p:cNvSpPr/>
          <p:nvPr/>
        </p:nvSpPr>
        <p:spPr>
          <a:xfrm>
            <a:off x="4872592" y="2281749"/>
            <a:ext cx="3221084" cy="42672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1A8E7E-A47C-4E0A-AF92-52496A1125B1}"/>
              </a:ext>
            </a:extLst>
          </p:cNvPr>
          <p:cNvSpPr txBox="1"/>
          <p:nvPr/>
        </p:nvSpPr>
        <p:spPr>
          <a:xfrm>
            <a:off x="7022651" y="2281749"/>
            <a:ext cx="173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2. box</a:t>
            </a:r>
            <a:endParaRPr lang="ko-KR" altLang="en-US" sz="2000" b="1" dirty="0">
              <a:solidFill>
                <a:srgbClr val="0070C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FD79232-CD70-4959-A256-BC96D51F69F8}"/>
              </a:ext>
            </a:extLst>
          </p:cNvPr>
          <p:cNvSpPr/>
          <p:nvPr/>
        </p:nvSpPr>
        <p:spPr>
          <a:xfrm>
            <a:off x="1536780" y="5049544"/>
            <a:ext cx="234779" cy="234779"/>
          </a:xfrm>
          <a:prstGeom prst="ellipse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1800F8B-4E43-4147-B7D2-21501D65C088}"/>
              </a:ext>
            </a:extLst>
          </p:cNvPr>
          <p:cNvSpPr/>
          <p:nvPr/>
        </p:nvSpPr>
        <p:spPr>
          <a:xfrm>
            <a:off x="2605035" y="4860624"/>
            <a:ext cx="234779" cy="234779"/>
          </a:xfrm>
          <a:prstGeom prst="ellipse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61431FB-3D8D-4027-98C5-D6473DE311A5}"/>
              </a:ext>
            </a:extLst>
          </p:cNvPr>
          <p:cNvSpPr/>
          <p:nvPr/>
        </p:nvSpPr>
        <p:spPr>
          <a:xfrm>
            <a:off x="6483134" y="3230438"/>
            <a:ext cx="2273635" cy="4001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D88B86-2DDB-474C-898D-F26B3AA165A7}"/>
              </a:ext>
            </a:extLst>
          </p:cNvPr>
          <p:cNvSpPr txBox="1"/>
          <p:nvPr/>
        </p:nvSpPr>
        <p:spPr>
          <a:xfrm>
            <a:off x="8806564" y="3228945"/>
            <a:ext cx="173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3. column</a:t>
            </a:r>
            <a:endParaRPr lang="ko-KR" altLang="en-US" sz="2000" b="1" dirty="0">
              <a:solidFill>
                <a:srgbClr val="00B05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29C7C97-FED1-4A0A-99BB-027AE1686783}"/>
              </a:ext>
            </a:extLst>
          </p:cNvPr>
          <p:cNvSpPr/>
          <p:nvPr/>
        </p:nvSpPr>
        <p:spPr>
          <a:xfrm>
            <a:off x="2609151" y="5470226"/>
            <a:ext cx="234779" cy="234779"/>
          </a:xfrm>
          <a:prstGeom prst="ellipse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50052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6000">
            <a:alpha val="5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D444BA-BE37-46B3-AC9B-FBA32121064A}"/>
              </a:ext>
            </a:extLst>
          </p:cNvPr>
          <p:cNvSpPr txBox="1"/>
          <p:nvPr/>
        </p:nvSpPr>
        <p:spPr>
          <a:xfrm>
            <a:off x="1364973" y="683377"/>
            <a:ext cx="4840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</a:t>
            </a:r>
            <a:endParaRPr lang="ko-KR" altLang="en-US" sz="3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872E9-BDA4-497B-828D-E27376837331}"/>
              </a:ext>
            </a:extLst>
          </p:cNvPr>
          <p:cNvSpPr txBox="1"/>
          <p:nvPr/>
        </p:nvSpPr>
        <p:spPr>
          <a:xfrm>
            <a:off x="1436412" y="2163797"/>
            <a:ext cx="2469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R Shiny?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09D079-B0A6-4A69-9864-7BF50E4B3B6C}"/>
              </a:ext>
            </a:extLst>
          </p:cNvPr>
          <p:cNvSpPr txBox="1"/>
          <p:nvPr/>
        </p:nvSpPr>
        <p:spPr>
          <a:xfrm>
            <a:off x="1582687" y="2583785"/>
            <a:ext cx="2394968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1-1.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란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1-2. Shiny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구성요소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1-3. Shiny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화면 구성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1C79A5-7D50-4DB9-9E70-C876E2E6AA4A}"/>
              </a:ext>
            </a:extLst>
          </p:cNvPr>
          <p:cNvSpPr/>
          <p:nvPr/>
        </p:nvSpPr>
        <p:spPr>
          <a:xfrm>
            <a:off x="1356115" y="1957185"/>
            <a:ext cx="3074079" cy="213706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285F7C1B-1D8C-4731-A8E4-015897B63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12" y="683377"/>
            <a:ext cx="603622" cy="4905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247E308-F4FB-4087-A755-AF30C7D5B1A3}"/>
              </a:ext>
            </a:extLst>
          </p:cNvPr>
          <p:cNvSpPr txBox="1"/>
          <p:nvPr/>
        </p:nvSpPr>
        <p:spPr>
          <a:xfrm>
            <a:off x="4953539" y="2148649"/>
            <a:ext cx="2469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Shiny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기본 코드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5B8B10-5D6B-4BE7-91AE-0AA2A63D7A8E}"/>
              </a:ext>
            </a:extLst>
          </p:cNvPr>
          <p:cNvSpPr txBox="1"/>
          <p:nvPr/>
        </p:nvSpPr>
        <p:spPr>
          <a:xfrm>
            <a:off x="5173703" y="2568637"/>
            <a:ext cx="2394968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2-1. Input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종류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2-2. Output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종류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2-3. UI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디자인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73F4AB-1BC5-4635-9B13-6BC6B1B8F588}"/>
              </a:ext>
            </a:extLst>
          </p:cNvPr>
          <p:cNvSpPr/>
          <p:nvPr/>
        </p:nvSpPr>
        <p:spPr>
          <a:xfrm>
            <a:off x="4886036" y="1954875"/>
            <a:ext cx="3074079" cy="21370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FA1F5A-9DD4-4DE5-939A-EAAF7044E43E}"/>
              </a:ext>
            </a:extLst>
          </p:cNvPr>
          <p:cNvSpPr txBox="1"/>
          <p:nvPr/>
        </p:nvSpPr>
        <p:spPr>
          <a:xfrm>
            <a:off x="8496254" y="2148649"/>
            <a:ext cx="2469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연동하기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1825CA-6539-4118-AB0E-CBFCE989FD76}"/>
              </a:ext>
            </a:extLst>
          </p:cNvPr>
          <p:cNvSpPr txBox="1"/>
          <p:nvPr/>
        </p:nvSpPr>
        <p:spPr>
          <a:xfrm>
            <a:off x="8659268" y="2568637"/>
            <a:ext cx="2599282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3-1. reactive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함수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3-2.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eventReactive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함수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3-3.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timeReactive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함수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38ED63-B808-4C21-B68E-D9C8399029ED}"/>
              </a:ext>
            </a:extLst>
          </p:cNvPr>
          <p:cNvSpPr/>
          <p:nvPr/>
        </p:nvSpPr>
        <p:spPr>
          <a:xfrm>
            <a:off x="8415957" y="1942036"/>
            <a:ext cx="3074079" cy="21370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492F39-F81D-4BAF-8CBB-EDC21D29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C98D2-22E3-4BE7-9667-D35CE6C59122}"/>
              </a:ext>
            </a:extLst>
          </p:cNvPr>
          <p:cNvSpPr txBox="1"/>
          <p:nvPr/>
        </p:nvSpPr>
        <p:spPr>
          <a:xfrm>
            <a:off x="1436412" y="4560570"/>
            <a:ext cx="10053624" cy="7232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rshiny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활용하기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ko-KR" altLang="en-US" sz="9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875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7942F7-953C-49AA-B55D-63E3FFBB3CB5}"/>
              </a:ext>
            </a:extLst>
          </p:cNvPr>
          <p:cNvSpPr/>
          <p:nvPr/>
        </p:nvSpPr>
        <p:spPr>
          <a:xfrm>
            <a:off x="2306973" y="2420533"/>
            <a:ext cx="2016224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EBFB7-83C9-4743-BD2F-796C741B0DD2}"/>
              </a:ext>
            </a:extLst>
          </p:cNvPr>
          <p:cNvCxnSpPr/>
          <p:nvPr/>
        </p:nvCxnSpPr>
        <p:spPr>
          <a:xfrm>
            <a:off x="4323197" y="2447533"/>
            <a:ext cx="5398987" cy="12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5B93AC-1BFC-4062-954F-00A7E1977B34}"/>
              </a:ext>
            </a:extLst>
          </p:cNvPr>
          <p:cNvSpPr/>
          <p:nvPr/>
        </p:nvSpPr>
        <p:spPr>
          <a:xfrm>
            <a:off x="7706184" y="4778150"/>
            <a:ext cx="2016000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91240C-64F2-4A5C-A668-319127A248A3}"/>
              </a:ext>
            </a:extLst>
          </p:cNvPr>
          <p:cNvCxnSpPr/>
          <p:nvPr/>
        </p:nvCxnSpPr>
        <p:spPr>
          <a:xfrm flipV="1">
            <a:off x="2302581" y="4804525"/>
            <a:ext cx="5400000" cy="3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1E727A-FC9D-4EFA-960A-BD2E9EAC31DC}"/>
              </a:ext>
            </a:extLst>
          </p:cNvPr>
          <p:cNvSpPr txBox="1"/>
          <p:nvPr/>
        </p:nvSpPr>
        <p:spPr>
          <a:xfrm>
            <a:off x="3133465" y="2962039"/>
            <a:ext cx="73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28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18B804-926A-46B8-BC13-F56C2B78F74D}"/>
              </a:ext>
            </a:extLst>
          </p:cNvPr>
          <p:cNvCxnSpPr/>
          <p:nvPr/>
        </p:nvCxnSpPr>
        <p:spPr>
          <a:xfrm>
            <a:off x="3208870" y="3429000"/>
            <a:ext cx="50994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590A0C-1367-46D9-8156-567475926868}"/>
              </a:ext>
            </a:extLst>
          </p:cNvPr>
          <p:cNvSpPr txBox="1"/>
          <p:nvPr/>
        </p:nvSpPr>
        <p:spPr>
          <a:xfrm>
            <a:off x="3059576" y="3550540"/>
            <a:ext cx="23696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기본코드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B336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FA06A-8024-46F2-B0FC-74332CEAADB2}"/>
              </a:ext>
            </a:extLst>
          </p:cNvPr>
          <p:cNvSpPr txBox="1"/>
          <p:nvPr/>
        </p:nvSpPr>
        <p:spPr>
          <a:xfrm>
            <a:off x="6644537" y="3069058"/>
            <a:ext cx="2942807" cy="9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2-1. Input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종류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2-2. Output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종류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9287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Input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348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UI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8DC7395-EEB1-4BA4-96FA-1A93B0E0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240815"/>
              </p:ext>
            </p:extLst>
          </p:nvPr>
        </p:nvGraphicFramePr>
        <p:xfrm>
          <a:off x="1283161" y="2139374"/>
          <a:ext cx="4467892" cy="3612240"/>
        </p:xfrm>
        <a:graphic>
          <a:graphicData uri="http://schemas.openxmlformats.org/drawingml/2006/table">
            <a:tbl>
              <a:tblPr/>
              <a:tblGrid>
                <a:gridCol w="4467892">
                  <a:extLst>
                    <a:ext uri="{9D8B030D-6E8A-4147-A177-3AD203B41FA5}">
                      <a16:colId xmlns:a16="http://schemas.microsoft.com/office/drawing/2014/main" val="1475963937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Function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06663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actionButton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76674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submitButton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01274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checkboxGroupInput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31344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dateInput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05619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dateRangeInput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810199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fileInput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988453"/>
                  </a:ext>
                </a:extLst>
              </a:tr>
              <a:tr h="33586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numericInput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41677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selectInput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30328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sliderInput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91484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textInput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48728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4512146-73E5-44DD-A9DD-C9323A307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822" y="1346888"/>
            <a:ext cx="7111262" cy="478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03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Input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348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UI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8DC7395-EEB1-4BA4-96FA-1A93B0E09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385341"/>
              </p:ext>
            </p:extLst>
          </p:nvPr>
        </p:nvGraphicFramePr>
        <p:xfrm>
          <a:off x="1283161" y="2139374"/>
          <a:ext cx="4467892" cy="1347128"/>
        </p:xfrm>
        <a:graphic>
          <a:graphicData uri="http://schemas.openxmlformats.org/drawingml/2006/table">
            <a:tbl>
              <a:tblPr/>
              <a:tblGrid>
                <a:gridCol w="4467892">
                  <a:extLst>
                    <a:ext uri="{9D8B030D-6E8A-4147-A177-3AD203B41FA5}">
                      <a16:colId xmlns:a16="http://schemas.microsoft.com/office/drawing/2014/main" val="1475963937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Function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06663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selectInput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76674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sliderInput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72154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marL="85725" indent="0" algn="l" defTabSz="914400" rtl="0" eaLnBrk="1" latinLnBrk="1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textInput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313443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CC9F10-959E-487F-85B3-1D3A6ACC65E9}"/>
              </a:ext>
            </a:extLst>
          </p:cNvPr>
          <p:cNvSpPr/>
          <p:nvPr/>
        </p:nvSpPr>
        <p:spPr>
          <a:xfrm>
            <a:off x="923547" y="5066020"/>
            <a:ext cx="808516" cy="321524"/>
          </a:xfrm>
          <a:prstGeom prst="rect">
            <a:avLst/>
          </a:prstGeom>
          <a:solidFill>
            <a:srgbClr val="B7967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2BA750-DDDF-473D-A221-8DE01066A485}"/>
              </a:ext>
            </a:extLst>
          </p:cNvPr>
          <p:cNvSpPr txBox="1"/>
          <p:nvPr/>
        </p:nvSpPr>
        <p:spPr>
          <a:xfrm>
            <a:off x="597509" y="4180044"/>
            <a:ext cx="4253600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용어정리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inputId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= 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server.R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와 연동되는 이름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label =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화면에 보여질 이름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selected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value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초기값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4D74B63-645E-45AF-B74B-5CE03DD8A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500"/>
          <a:stretch/>
        </p:blipFill>
        <p:spPr>
          <a:xfrm>
            <a:off x="4984790" y="804602"/>
            <a:ext cx="6383147" cy="195379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619C04-4AEF-4E11-B8CA-657AC3210562}"/>
              </a:ext>
            </a:extLst>
          </p:cNvPr>
          <p:cNvSpPr/>
          <p:nvPr/>
        </p:nvSpPr>
        <p:spPr>
          <a:xfrm>
            <a:off x="5011616" y="883428"/>
            <a:ext cx="1076136" cy="321524"/>
          </a:xfrm>
          <a:prstGeom prst="rect">
            <a:avLst/>
          </a:prstGeom>
          <a:solidFill>
            <a:srgbClr val="B7967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C1EC4F-AFA4-4689-B281-D638303E8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574" y="2853757"/>
            <a:ext cx="6237147" cy="374888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9DBCCAD-9ED2-424F-A12E-FB829E555663}"/>
              </a:ext>
            </a:extLst>
          </p:cNvPr>
          <p:cNvSpPr/>
          <p:nvPr/>
        </p:nvSpPr>
        <p:spPr>
          <a:xfrm>
            <a:off x="6957162" y="3569930"/>
            <a:ext cx="2306795" cy="265723"/>
          </a:xfrm>
          <a:prstGeom prst="rect">
            <a:avLst/>
          </a:prstGeom>
          <a:solidFill>
            <a:srgbClr val="B79675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596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Output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종류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348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Server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1DD75-4B39-4DFE-B2DC-F469AB37914E}"/>
              </a:ext>
            </a:extLst>
          </p:cNvPr>
          <p:cNvSpPr txBox="1"/>
          <p:nvPr/>
        </p:nvSpPr>
        <p:spPr>
          <a:xfrm>
            <a:off x="2307033" y="2094982"/>
            <a:ext cx="924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en-US" altLang="ko-KR" sz="2800" dirty="0">
                <a:solidFill>
                  <a:srgbClr val="FF99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</a:t>
            </a:r>
            <a:r>
              <a:rPr lang="ko-KR" altLang="en-US" sz="2800" dirty="0">
                <a:solidFill>
                  <a:srgbClr val="FF99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만든 것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화면에 보여주고 싶을 때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DF96A41-89AF-4153-900E-A16E3728E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15170"/>
              </p:ext>
            </p:extLst>
          </p:nvPr>
        </p:nvGraphicFramePr>
        <p:xfrm>
          <a:off x="719191" y="2776937"/>
          <a:ext cx="10900718" cy="3554245"/>
        </p:xfrm>
        <a:graphic>
          <a:graphicData uri="http://schemas.openxmlformats.org/drawingml/2006/table">
            <a:tbl>
              <a:tblPr/>
              <a:tblGrid>
                <a:gridCol w="3633573">
                  <a:extLst>
                    <a:ext uri="{9D8B030D-6E8A-4147-A177-3AD203B41FA5}">
                      <a16:colId xmlns:a16="http://schemas.microsoft.com/office/drawing/2014/main" val="3412404212"/>
                    </a:ext>
                  </a:extLst>
                </a:gridCol>
                <a:gridCol w="3272777">
                  <a:extLst>
                    <a:ext uri="{9D8B030D-6E8A-4147-A177-3AD203B41FA5}">
                      <a16:colId xmlns:a16="http://schemas.microsoft.com/office/drawing/2014/main" val="2931192411"/>
                    </a:ext>
                  </a:extLst>
                </a:gridCol>
                <a:gridCol w="3994368">
                  <a:extLst>
                    <a:ext uri="{9D8B030D-6E8A-4147-A177-3AD203B41FA5}">
                      <a16:colId xmlns:a16="http://schemas.microsoft.com/office/drawing/2014/main" val="3196307938"/>
                    </a:ext>
                  </a:extLst>
                </a:gridCol>
              </a:tblGrid>
              <a:tr h="50295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보여주고 싶은 것</a:t>
                      </a:r>
                      <a:endParaRPr lang="en-US" sz="2400" b="1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Output</a:t>
                      </a:r>
                      <a:r>
                        <a:rPr lang="ko-KR" altLang="en-US" sz="2400" b="1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 </a:t>
                      </a:r>
                      <a:r>
                        <a:rPr lang="ko-KR" altLang="en-US" sz="2400" b="1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변수명</a:t>
                      </a:r>
                      <a:r>
                        <a:rPr lang="en-US" altLang="ko-KR" sz="2400" b="1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(Server)</a:t>
                      </a:r>
                      <a:endParaRPr lang="en-US" sz="2400" b="1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Input</a:t>
                      </a:r>
                      <a:r>
                        <a:rPr lang="ko-KR" altLang="en-US" sz="2400" b="1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 </a:t>
                      </a:r>
                      <a:r>
                        <a:rPr lang="ko-KR" altLang="en-US" sz="2400" b="1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변수명</a:t>
                      </a:r>
                      <a:r>
                        <a:rPr lang="en-US" altLang="ko-KR" sz="2400" b="1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(UI)</a:t>
                      </a:r>
                      <a:endParaRPr lang="en-US" sz="2400" b="1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75054"/>
                  </a:ext>
                </a:extLst>
              </a:tr>
              <a:tr h="4358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데이터 보여줄 때</a:t>
                      </a:r>
                      <a:r>
                        <a:rPr lang="en-US" altLang="ko-KR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(</a:t>
                      </a:r>
                      <a:r>
                        <a:rPr lang="ko-KR" alt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예쁘게</a:t>
                      </a:r>
                      <a:r>
                        <a:rPr lang="en-US" altLang="ko-KR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)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renderDataTable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dataTableOutput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873521"/>
                  </a:ext>
                </a:extLst>
              </a:tr>
              <a:tr h="4358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이미지 </a:t>
                      </a:r>
                      <a:r>
                        <a:rPr lang="ko-KR" alt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보여줄때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renderImage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imageOutput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677937"/>
                  </a:ext>
                </a:extLst>
              </a:tr>
              <a:tr h="4358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그래프 보여줄 때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renderPlot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plotOutput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4670"/>
                  </a:ext>
                </a:extLst>
              </a:tr>
              <a:tr h="4358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아무 값이나 그냥 프린트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renderPrint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any printed output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457051"/>
                  </a:ext>
                </a:extLst>
              </a:tr>
              <a:tr h="4358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데이터 보여줄 때</a:t>
                      </a:r>
                      <a:r>
                        <a:rPr lang="en-US" altLang="ko-KR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(</a:t>
                      </a:r>
                      <a:r>
                        <a:rPr lang="ko-KR" alt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투박함</a:t>
                      </a:r>
                      <a:r>
                        <a:rPr lang="en-US" altLang="ko-KR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)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renderTable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tableOutput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734915"/>
                  </a:ext>
                </a:extLst>
              </a:tr>
              <a:tr h="4358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텍스트 </a:t>
                      </a:r>
                      <a:r>
                        <a:rPr lang="ko-KR" alt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보여줄때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renderText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textOutput</a:t>
                      </a:r>
                      <a:r>
                        <a:rPr 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 / </a:t>
                      </a:r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verbatimTextOutput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005697"/>
                  </a:ext>
                </a:extLst>
              </a:tr>
              <a:tr h="43589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Server</a:t>
                      </a:r>
                      <a:r>
                        <a:rPr lang="ko-KR" altLang="en-US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에서 </a:t>
                      </a:r>
                      <a:r>
                        <a:rPr lang="en-US" altLang="ko-KR" sz="2000" dirty="0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UI </a:t>
                      </a:r>
                      <a:r>
                        <a:rPr lang="ko-KR" alt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만들때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renderUI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uiOutput</a:t>
                      </a:r>
                      <a:endParaRPr lang="en-US" sz="2000" dirty="0">
                        <a:effectLst/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492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981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Output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종류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Server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- </a:t>
            </a:r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RenderText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FCB00C-E688-47EB-8DC8-8D1523E8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9" y="2331245"/>
            <a:ext cx="7791976" cy="177711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37B6BD-E19E-4A39-8A05-77374054C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487205" y="4544081"/>
            <a:ext cx="7272992" cy="14767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688944-4ADF-43CE-B127-D3DECF2FAF9B}"/>
              </a:ext>
            </a:extLst>
          </p:cNvPr>
          <p:cNvSpPr txBox="1"/>
          <p:nvPr/>
        </p:nvSpPr>
        <p:spPr>
          <a:xfrm>
            <a:off x="462338" y="4174749"/>
            <a:ext cx="312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UI.R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3B9ED-BA38-4122-AABB-F636E32523BA}"/>
              </a:ext>
            </a:extLst>
          </p:cNvPr>
          <p:cNvSpPr txBox="1"/>
          <p:nvPr/>
        </p:nvSpPr>
        <p:spPr>
          <a:xfrm>
            <a:off x="4532870" y="6087218"/>
            <a:ext cx="312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45192B-C40A-4D69-B0E7-9CF771DFE94C}"/>
              </a:ext>
            </a:extLst>
          </p:cNvPr>
          <p:cNvSpPr/>
          <p:nvPr/>
        </p:nvSpPr>
        <p:spPr>
          <a:xfrm>
            <a:off x="3371273" y="2826327"/>
            <a:ext cx="886691" cy="230909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40A440-A3B8-4951-8D35-87D1D0FFFE37}"/>
              </a:ext>
            </a:extLst>
          </p:cNvPr>
          <p:cNvSpPr/>
          <p:nvPr/>
        </p:nvSpPr>
        <p:spPr>
          <a:xfrm>
            <a:off x="7617062" y="5142987"/>
            <a:ext cx="1428026" cy="230909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ECAD4DA-4D09-489E-ACD1-1DD0434EF2E2}"/>
              </a:ext>
            </a:extLst>
          </p:cNvPr>
          <p:cNvCxnSpPr/>
          <p:nvPr/>
        </p:nvCxnSpPr>
        <p:spPr>
          <a:xfrm>
            <a:off x="4366260" y="2960370"/>
            <a:ext cx="3154680" cy="2182617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03E671-57B2-4873-94B2-C33E9EBFF39E}"/>
              </a:ext>
            </a:extLst>
          </p:cNvPr>
          <p:cNvSpPr txBox="1"/>
          <p:nvPr/>
        </p:nvSpPr>
        <p:spPr>
          <a:xfrm>
            <a:off x="8448806" y="2331245"/>
            <a:ext cx="3607369" cy="1498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에서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InputId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species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 설정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값을 사용하기 위해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에서는 </a:t>
            </a:r>
            <a:r>
              <a:rPr lang="en-US" altLang="ko-KR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input$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ex)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input$species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564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Output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종류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Server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- </a:t>
            </a:r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RenderText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FCB00C-E688-47EB-8DC8-8D1523E8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9" y="2331245"/>
            <a:ext cx="7791976" cy="177711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37B6BD-E19E-4A39-8A05-77374054C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487205" y="4544081"/>
            <a:ext cx="7272992" cy="14767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688944-4ADF-43CE-B127-D3DECF2FAF9B}"/>
              </a:ext>
            </a:extLst>
          </p:cNvPr>
          <p:cNvSpPr txBox="1"/>
          <p:nvPr/>
        </p:nvSpPr>
        <p:spPr>
          <a:xfrm>
            <a:off x="462338" y="4174749"/>
            <a:ext cx="312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UI.R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3B9ED-BA38-4122-AABB-F636E32523BA}"/>
              </a:ext>
            </a:extLst>
          </p:cNvPr>
          <p:cNvSpPr txBox="1"/>
          <p:nvPr/>
        </p:nvSpPr>
        <p:spPr>
          <a:xfrm>
            <a:off x="4532870" y="6087218"/>
            <a:ext cx="312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57DE71-883A-420C-8E31-48A792432D69}"/>
              </a:ext>
            </a:extLst>
          </p:cNvPr>
          <p:cNvSpPr/>
          <p:nvPr/>
        </p:nvSpPr>
        <p:spPr>
          <a:xfrm>
            <a:off x="2354580" y="3703320"/>
            <a:ext cx="2880360" cy="217170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061BF1-9C12-4CA0-A0D7-F7D872287EB4}"/>
              </a:ext>
            </a:extLst>
          </p:cNvPr>
          <p:cNvSpPr/>
          <p:nvPr/>
        </p:nvSpPr>
        <p:spPr>
          <a:xfrm>
            <a:off x="7424396" y="4966296"/>
            <a:ext cx="1343709" cy="217170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D8A24C-12A8-4073-BAC7-54A85F045C84}"/>
              </a:ext>
            </a:extLst>
          </p:cNvPr>
          <p:cNvCxnSpPr/>
          <p:nvPr/>
        </p:nvCxnSpPr>
        <p:spPr>
          <a:xfrm flipH="1" flipV="1">
            <a:off x="5326380" y="4032971"/>
            <a:ext cx="1943100" cy="93332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E42B36-53B9-48D2-A426-BFA4E1A29D80}"/>
              </a:ext>
            </a:extLst>
          </p:cNvPr>
          <p:cNvSpPr txBox="1"/>
          <p:nvPr/>
        </p:nvSpPr>
        <p:spPr>
          <a:xfrm>
            <a:off x="8369276" y="1935461"/>
            <a:ext cx="3770045" cy="2218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값으로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Text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render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하고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selected_species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라는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output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이름 생성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값을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가져올 때는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render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한 형태와 </a:t>
            </a:r>
            <a:r>
              <a:rPr lang="ko-KR" altLang="en-US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같은 </a:t>
            </a:r>
            <a:r>
              <a:rPr lang="en-US" altLang="ko-KR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output </a:t>
            </a:r>
            <a:r>
              <a:rPr lang="ko-KR" altLang="en-US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조건</a:t>
            </a:r>
            <a:endParaRPr lang="en-US" altLang="ko-KR" b="1" dirty="0">
              <a:solidFill>
                <a:srgbClr val="FF993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ex)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renderText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-&gt;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textOutput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0C6145D-8A8A-4C47-8481-4F41EEB8E5A5}"/>
              </a:ext>
            </a:extLst>
          </p:cNvPr>
          <p:cNvSpPr/>
          <p:nvPr/>
        </p:nvSpPr>
        <p:spPr>
          <a:xfrm>
            <a:off x="4763035" y="4966296"/>
            <a:ext cx="758489" cy="217170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002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Output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종류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Server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- </a:t>
            </a:r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RenderText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C__Users_jieun_Desktop_shiny - Shiny 2020-02-23 23-04-31">
            <a:hlinkClick r:id="" action="ppaction://media"/>
            <a:extLst>
              <a:ext uri="{FF2B5EF4-FFF2-40B4-BE49-F238E27FC236}">
                <a16:creationId xmlns:a16="http://schemas.microsoft.com/office/drawing/2014/main" id="{D2431004-7491-4203-A134-F5E21211FC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43"/>
                </p14:media>
              </p:ext>
            </p:extLst>
          </p:nvPr>
        </p:nvPicPr>
        <p:blipFill rotWithShape="1">
          <a:blip r:embed="rId4"/>
          <a:srcRect r="3981" b="23068"/>
          <a:stretch>
            <a:fillRect/>
          </a:stretch>
        </p:blipFill>
        <p:spPr>
          <a:xfrm>
            <a:off x="1340459" y="2022882"/>
            <a:ext cx="9821095" cy="451603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1149B2B-9FFD-4415-A739-866199CB19D9}"/>
              </a:ext>
            </a:extLst>
          </p:cNvPr>
          <p:cNvCxnSpPr/>
          <p:nvPr/>
        </p:nvCxnSpPr>
        <p:spPr>
          <a:xfrm>
            <a:off x="8350182" y="3063240"/>
            <a:ext cx="821826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06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box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디자인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61345-BF10-466D-80E8-15C0DC9A3A00}"/>
              </a:ext>
            </a:extLst>
          </p:cNvPr>
          <p:cNvSpPr txBox="1"/>
          <p:nvPr/>
        </p:nvSpPr>
        <p:spPr>
          <a:xfrm>
            <a:off x="719191" y="2511354"/>
            <a:ext cx="3646170" cy="257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자주쓰는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파라미터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title :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제목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width :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너비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(1~12)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solidheader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제목 하이라이트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status 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제목 하이라이트 색상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background 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박스 전체 색상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height 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높이 지정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(px)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1E5EC4-6217-43F7-B4A1-E3E3139A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754" y="1381634"/>
            <a:ext cx="7212330" cy="511502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DF4DD2C-1915-464B-BDC4-2D5962E40591}"/>
              </a:ext>
            </a:extLst>
          </p:cNvPr>
          <p:cNvCxnSpPr>
            <a:cxnSpLocks/>
          </p:cNvCxnSpPr>
          <p:nvPr/>
        </p:nvCxnSpPr>
        <p:spPr>
          <a:xfrm>
            <a:off x="4278118" y="1160740"/>
            <a:ext cx="720496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6F60909-FC62-47B7-BEEC-936616EAB26F}"/>
              </a:ext>
            </a:extLst>
          </p:cNvPr>
          <p:cNvCxnSpPr/>
          <p:nvPr/>
        </p:nvCxnSpPr>
        <p:spPr>
          <a:xfrm>
            <a:off x="11483084" y="991211"/>
            <a:ext cx="0" cy="35459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89C485E-E7E7-4336-A7F6-9CB696C6E622}"/>
              </a:ext>
            </a:extLst>
          </p:cNvPr>
          <p:cNvCxnSpPr/>
          <p:nvPr/>
        </p:nvCxnSpPr>
        <p:spPr>
          <a:xfrm>
            <a:off x="4278118" y="991211"/>
            <a:ext cx="0" cy="35459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5FE9C43-90DE-4C65-B123-D0560796AF83}"/>
              </a:ext>
            </a:extLst>
          </p:cNvPr>
          <p:cNvSpPr txBox="1"/>
          <p:nvPr/>
        </p:nvSpPr>
        <p:spPr>
          <a:xfrm>
            <a:off x="7063741" y="722404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전체 너비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(width)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12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877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box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디자인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61345-BF10-466D-80E8-15C0DC9A3A00}"/>
              </a:ext>
            </a:extLst>
          </p:cNvPr>
          <p:cNvSpPr txBox="1"/>
          <p:nvPr/>
        </p:nvSpPr>
        <p:spPr>
          <a:xfrm>
            <a:off x="719191" y="2511354"/>
            <a:ext cx="3646170" cy="257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자주쓰는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파라미터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title 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제목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width 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너비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(1~12)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solidheader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제목 하이라이트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status :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제목 하이라이트 색상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background 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박스 전체 색상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height 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높이 지정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(px)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1E5EC4-6217-43F7-B4A1-E3E3139A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754" y="986319"/>
            <a:ext cx="7212330" cy="5115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CD3493E-A057-47E2-AA50-C0BC309666E6}"/>
              </a:ext>
            </a:extLst>
          </p:cNvPr>
          <p:cNvSpPr/>
          <p:nvPr/>
        </p:nvSpPr>
        <p:spPr>
          <a:xfrm>
            <a:off x="4289056" y="2085164"/>
            <a:ext cx="7212329" cy="1488906"/>
          </a:xfrm>
          <a:prstGeom prst="rect">
            <a:avLst/>
          </a:prstGeom>
          <a:noFill/>
          <a:ln w="22225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735AF-78FF-4D0F-B7A0-CFA80ED7E812}"/>
              </a:ext>
            </a:extLst>
          </p:cNvPr>
          <p:cNvSpPr txBox="1"/>
          <p:nvPr/>
        </p:nvSpPr>
        <p:spPr>
          <a:xfrm>
            <a:off x="9680311" y="1702637"/>
            <a:ext cx="29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CC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status</a:t>
            </a:r>
            <a:r>
              <a:rPr lang="ko-KR" altLang="en-US" b="1" dirty="0">
                <a:solidFill>
                  <a:srgbClr val="00CC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지정</a:t>
            </a:r>
          </a:p>
        </p:txBody>
      </p:sp>
    </p:spTree>
    <p:extLst>
      <p:ext uri="{BB962C8B-B14F-4D97-AF65-F5344CB8AC3E}">
        <p14:creationId xmlns:p14="http://schemas.microsoft.com/office/powerpoint/2010/main" val="1018340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box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디자인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61345-BF10-466D-80E8-15C0DC9A3A00}"/>
              </a:ext>
            </a:extLst>
          </p:cNvPr>
          <p:cNvSpPr txBox="1"/>
          <p:nvPr/>
        </p:nvSpPr>
        <p:spPr>
          <a:xfrm>
            <a:off x="719191" y="2511354"/>
            <a:ext cx="3646170" cy="257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자주쓰는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파라미터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title 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제목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width 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너비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(1~12)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solidheader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제목 하이라이트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status :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제목 하이라이트 색상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background :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박스 전체 색상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height :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높이 지정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(px)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1E5EC4-6217-43F7-B4A1-E3E3139A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754" y="986319"/>
            <a:ext cx="7212330" cy="51150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CD3493E-A057-47E2-AA50-C0BC309666E6}"/>
              </a:ext>
            </a:extLst>
          </p:cNvPr>
          <p:cNvSpPr/>
          <p:nvPr/>
        </p:nvSpPr>
        <p:spPr>
          <a:xfrm>
            <a:off x="4260480" y="3577590"/>
            <a:ext cx="7212329" cy="2578718"/>
          </a:xfrm>
          <a:prstGeom prst="rect">
            <a:avLst/>
          </a:prstGeom>
          <a:noFill/>
          <a:ln w="22225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735AF-78FF-4D0F-B7A0-CFA80ED7E812}"/>
              </a:ext>
            </a:extLst>
          </p:cNvPr>
          <p:cNvSpPr txBox="1"/>
          <p:nvPr/>
        </p:nvSpPr>
        <p:spPr>
          <a:xfrm>
            <a:off x="9309737" y="6130400"/>
            <a:ext cx="29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CC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background</a:t>
            </a:r>
            <a:r>
              <a:rPr lang="ko-KR" altLang="en-US" b="1" dirty="0">
                <a:solidFill>
                  <a:srgbClr val="00CC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지정</a:t>
            </a:r>
          </a:p>
        </p:txBody>
      </p:sp>
    </p:spTree>
    <p:extLst>
      <p:ext uri="{BB962C8B-B14F-4D97-AF65-F5344CB8AC3E}">
        <p14:creationId xmlns:p14="http://schemas.microsoft.com/office/powerpoint/2010/main" val="2155489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7942F7-953C-49AA-B55D-63E3FFBB3CB5}"/>
              </a:ext>
            </a:extLst>
          </p:cNvPr>
          <p:cNvSpPr/>
          <p:nvPr/>
        </p:nvSpPr>
        <p:spPr>
          <a:xfrm>
            <a:off x="2306973" y="2420533"/>
            <a:ext cx="2016224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EBFB7-83C9-4743-BD2F-796C741B0DD2}"/>
              </a:ext>
            </a:extLst>
          </p:cNvPr>
          <p:cNvCxnSpPr/>
          <p:nvPr/>
        </p:nvCxnSpPr>
        <p:spPr>
          <a:xfrm>
            <a:off x="4323197" y="2447533"/>
            <a:ext cx="5398987" cy="12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5B93AC-1BFC-4062-954F-00A7E1977B34}"/>
              </a:ext>
            </a:extLst>
          </p:cNvPr>
          <p:cNvSpPr/>
          <p:nvPr/>
        </p:nvSpPr>
        <p:spPr>
          <a:xfrm>
            <a:off x="7706184" y="4778150"/>
            <a:ext cx="2016000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91240C-64F2-4A5C-A668-319127A248A3}"/>
              </a:ext>
            </a:extLst>
          </p:cNvPr>
          <p:cNvCxnSpPr/>
          <p:nvPr/>
        </p:nvCxnSpPr>
        <p:spPr>
          <a:xfrm flipV="1">
            <a:off x="2302581" y="4804525"/>
            <a:ext cx="5400000" cy="3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590A0C-1367-46D9-8156-567475926868}"/>
              </a:ext>
            </a:extLst>
          </p:cNvPr>
          <p:cNvSpPr txBox="1"/>
          <p:nvPr/>
        </p:nvSpPr>
        <p:spPr>
          <a:xfrm>
            <a:off x="1914267" y="1753393"/>
            <a:ext cx="21251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예습과제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B336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98C3A8-C9AD-4E05-9908-D5C46EA7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A1FA08-2104-4005-9D58-9A5FC2143131}"/>
              </a:ext>
            </a:extLst>
          </p:cNvPr>
          <p:cNvSpPr txBox="1"/>
          <p:nvPr/>
        </p:nvSpPr>
        <p:spPr>
          <a:xfrm>
            <a:off x="2302581" y="2535558"/>
            <a:ext cx="8137236" cy="2218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p.4 ~ p.9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코드를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txt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파일로 제출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+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언급한 계정 생성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68288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ui.R</a:t>
            </a:r>
            <a:r>
              <a:rPr lang="ko-KR" altLang="en-US" dirty="0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 </a:t>
            </a:r>
            <a:r>
              <a:rPr lang="en-US" altLang="ko-KR" dirty="0" err="1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server.R</a:t>
            </a:r>
            <a:r>
              <a:rPr lang="ko-KR" altLang="en-US" dirty="0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코드 헷갈리지 않게 주의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하세요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샘플로 올려드린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ui.R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server.R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을 </a:t>
            </a:r>
            <a:r>
              <a:rPr lang="en-US" altLang="ko-KR" dirty="0" err="1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runApp</a:t>
            </a:r>
            <a:r>
              <a:rPr lang="en-US" altLang="ko-KR" dirty="0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()</a:t>
            </a:r>
            <a:r>
              <a:rPr lang="ko-KR" altLang="en-US" dirty="0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하여 뜬 화면을 </a:t>
            </a:r>
            <a:r>
              <a:rPr lang="ko-KR" altLang="en-US" dirty="0" err="1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캡쳐하여</a:t>
            </a:r>
            <a:r>
              <a:rPr lang="ko-KR" altLang="en-US" dirty="0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구글독스에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함께 첨부해주세요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파란색 줄은 모두 </a:t>
            </a:r>
            <a:r>
              <a:rPr lang="ko-KR" altLang="en-US" dirty="0" err="1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하이퍼</a:t>
            </a:r>
            <a:r>
              <a:rPr lang="ko-KR" altLang="en-US" dirty="0">
                <a:solidFill>
                  <a:srgbClr val="FF000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링크 처리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되어 있으며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클릭하면 해당 설명으로 이어집니다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marL="268288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설명이 필요할 때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눌러보시면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됩니다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1071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box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디자인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1E5EC4-6217-43F7-B4A1-E3E3139A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754" y="986319"/>
            <a:ext cx="7212330" cy="51150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C6B69A-3D93-44C4-8ED0-C231F0C56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23" y="4662070"/>
            <a:ext cx="3796675" cy="108508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B00322-B20B-4416-ABCF-716B25284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45" y="1991565"/>
            <a:ext cx="3796676" cy="112805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425699-761F-4559-82D3-B0E048B04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23" y="3429000"/>
            <a:ext cx="3803298" cy="94645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0E78EC35-6C22-42CD-B55F-E4EC254A0827}"/>
              </a:ext>
            </a:extLst>
          </p:cNvPr>
          <p:cNvSpPr/>
          <p:nvPr/>
        </p:nvSpPr>
        <p:spPr>
          <a:xfrm>
            <a:off x="3676850" y="2079057"/>
            <a:ext cx="231006" cy="231006"/>
          </a:xfrm>
          <a:prstGeom prst="ellipse">
            <a:avLst/>
          </a:prstGeom>
          <a:solidFill>
            <a:srgbClr val="B79675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B1FF1B1-95AB-455C-B36E-3EE39A7475FD}"/>
              </a:ext>
            </a:extLst>
          </p:cNvPr>
          <p:cNvSpPr/>
          <p:nvPr/>
        </p:nvSpPr>
        <p:spPr>
          <a:xfrm>
            <a:off x="3676850" y="3493500"/>
            <a:ext cx="231006" cy="231006"/>
          </a:xfrm>
          <a:prstGeom prst="ellipse">
            <a:avLst/>
          </a:prstGeom>
          <a:solidFill>
            <a:srgbClr val="B79675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6290DA4-14DD-4943-9AA1-607F87B5E8DB}"/>
              </a:ext>
            </a:extLst>
          </p:cNvPr>
          <p:cNvSpPr/>
          <p:nvPr/>
        </p:nvSpPr>
        <p:spPr>
          <a:xfrm>
            <a:off x="3676850" y="4776932"/>
            <a:ext cx="231006" cy="231006"/>
          </a:xfrm>
          <a:prstGeom prst="ellipse">
            <a:avLst/>
          </a:prstGeom>
          <a:solidFill>
            <a:srgbClr val="B79675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548380-BB69-46FF-8A69-6A15AE3CACAE}"/>
              </a:ext>
            </a:extLst>
          </p:cNvPr>
          <p:cNvSpPr/>
          <p:nvPr/>
        </p:nvSpPr>
        <p:spPr>
          <a:xfrm>
            <a:off x="8584130" y="2440091"/>
            <a:ext cx="231006" cy="231006"/>
          </a:xfrm>
          <a:prstGeom prst="ellipse">
            <a:avLst/>
          </a:prstGeom>
          <a:solidFill>
            <a:srgbClr val="B79675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BBB22EB-AFC6-4AA5-AB90-B57F89BF5410}"/>
              </a:ext>
            </a:extLst>
          </p:cNvPr>
          <p:cNvSpPr/>
          <p:nvPr/>
        </p:nvSpPr>
        <p:spPr>
          <a:xfrm>
            <a:off x="9248273" y="1991565"/>
            <a:ext cx="231006" cy="231006"/>
          </a:xfrm>
          <a:prstGeom prst="ellipse">
            <a:avLst/>
          </a:prstGeom>
          <a:solidFill>
            <a:srgbClr val="B79675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B69474A-FEF8-452B-946A-EDBB8DB8EAAF}"/>
              </a:ext>
            </a:extLst>
          </p:cNvPr>
          <p:cNvSpPr/>
          <p:nvPr/>
        </p:nvSpPr>
        <p:spPr>
          <a:xfrm>
            <a:off x="6080987" y="3786725"/>
            <a:ext cx="231006" cy="231006"/>
          </a:xfrm>
          <a:prstGeom prst="ellipse">
            <a:avLst/>
          </a:prstGeom>
          <a:solidFill>
            <a:srgbClr val="B79675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80983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box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디자인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9DA74C-E2E6-4E04-932F-2E3D351B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88" y="2321909"/>
            <a:ext cx="8257424" cy="3252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5E3F12-1C35-4366-936F-0D0E3D364824}"/>
              </a:ext>
            </a:extLst>
          </p:cNvPr>
          <p:cNvSpPr txBox="1"/>
          <p:nvPr/>
        </p:nvSpPr>
        <p:spPr>
          <a:xfrm>
            <a:off x="1357162" y="2609694"/>
            <a:ext cx="177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Status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색상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887800-FDBA-4F6B-BFC9-A8034FB0A36C}"/>
              </a:ext>
            </a:extLst>
          </p:cNvPr>
          <p:cNvSpPr txBox="1"/>
          <p:nvPr/>
        </p:nvSpPr>
        <p:spPr>
          <a:xfrm>
            <a:off x="1357162" y="3374893"/>
            <a:ext cx="177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background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색상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6198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Shiny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기본코드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디자인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BFF3B-54E4-4A18-9475-BC955BD1A069}"/>
              </a:ext>
            </a:extLst>
          </p:cNvPr>
          <p:cNvSpPr txBox="1"/>
          <p:nvPr/>
        </p:nvSpPr>
        <p:spPr>
          <a:xfrm>
            <a:off x="597509" y="14954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icon / dashboard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색상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3F4D29-DD42-408F-8B4C-8C44FEFEC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06" y="2202831"/>
            <a:ext cx="3061285" cy="35627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E1D290B-22D1-48BA-BEB3-5DA1B77DEC09}"/>
              </a:ext>
            </a:extLst>
          </p:cNvPr>
          <p:cNvSpPr/>
          <p:nvPr/>
        </p:nvSpPr>
        <p:spPr>
          <a:xfrm>
            <a:off x="1125639" y="2974216"/>
            <a:ext cx="453422" cy="269532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A8C943-0B89-4007-8EAD-CA9AA73B6D81}"/>
              </a:ext>
            </a:extLst>
          </p:cNvPr>
          <p:cNvSpPr/>
          <p:nvPr/>
        </p:nvSpPr>
        <p:spPr>
          <a:xfrm>
            <a:off x="8023470" y="3732890"/>
            <a:ext cx="2943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https://fontawesome.com/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96EC5D-9765-4FEA-A297-C5E9B07F9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1865635"/>
            <a:ext cx="7106140" cy="153951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8E38FC-5B60-4711-B46C-09B41C512705}"/>
              </a:ext>
            </a:extLst>
          </p:cNvPr>
          <p:cNvSpPr/>
          <p:nvPr/>
        </p:nvSpPr>
        <p:spPr>
          <a:xfrm>
            <a:off x="8759453" y="2378037"/>
            <a:ext cx="2684986" cy="288162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51F936-EB0F-4B79-AD14-74B6FADAB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105" y="3657700"/>
            <a:ext cx="3164922" cy="29101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579630-E1CE-4E3B-AEA7-C29C418D5F76}"/>
              </a:ext>
            </a:extLst>
          </p:cNvPr>
          <p:cNvSpPr/>
          <p:nvPr/>
        </p:nvSpPr>
        <p:spPr>
          <a:xfrm>
            <a:off x="6621041" y="5754544"/>
            <a:ext cx="1021420" cy="813329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0A97F1C-1F4B-4C97-AAB4-902778D590E1}"/>
              </a:ext>
            </a:extLst>
          </p:cNvPr>
          <p:cNvCxnSpPr>
            <a:stCxn id="15" idx="3"/>
          </p:cNvCxnSpPr>
          <p:nvPr/>
        </p:nvCxnSpPr>
        <p:spPr>
          <a:xfrm flipV="1">
            <a:off x="7642461" y="6161208"/>
            <a:ext cx="48126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322065-47D1-449C-AE0C-F0EFBF76273C}"/>
              </a:ext>
            </a:extLst>
          </p:cNvPr>
          <p:cNvSpPr txBox="1"/>
          <p:nvPr/>
        </p:nvSpPr>
        <p:spPr>
          <a:xfrm>
            <a:off x="8218041" y="5715791"/>
            <a:ext cx="3042891" cy="701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원하는 키워드 검색해서 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icon </a:t>
            </a:r>
            <a:r>
              <a:rPr lang="ko-KR" altLang="en-US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이름 복사해서 붙여넣기</a:t>
            </a:r>
          </a:p>
        </p:txBody>
      </p:sp>
    </p:spTree>
    <p:extLst>
      <p:ext uri="{BB962C8B-B14F-4D97-AF65-F5344CB8AC3E}">
        <p14:creationId xmlns:p14="http://schemas.microsoft.com/office/powerpoint/2010/main" val="630034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7942F7-953C-49AA-B55D-63E3FFBB3CB5}"/>
              </a:ext>
            </a:extLst>
          </p:cNvPr>
          <p:cNvSpPr/>
          <p:nvPr/>
        </p:nvSpPr>
        <p:spPr>
          <a:xfrm>
            <a:off x="2306973" y="2420533"/>
            <a:ext cx="2016224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EBFB7-83C9-4743-BD2F-796C741B0DD2}"/>
              </a:ext>
            </a:extLst>
          </p:cNvPr>
          <p:cNvCxnSpPr/>
          <p:nvPr/>
        </p:nvCxnSpPr>
        <p:spPr>
          <a:xfrm>
            <a:off x="4323197" y="2447533"/>
            <a:ext cx="5398987" cy="12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5B93AC-1BFC-4062-954F-00A7E1977B34}"/>
              </a:ext>
            </a:extLst>
          </p:cNvPr>
          <p:cNvSpPr/>
          <p:nvPr/>
        </p:nvSpPr>
        <p:spPr>
          <a:xfrm>
            <a:off x="7706184" y="4778150"/>
            <a:ext cx="2016000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91240C-64F2-4A5C-A668-319127A248A3}"/>
              </a:ext>
            </a:extLst>
          </p:cNvPr>
          <p:cNvCxnSpPr/>
          <p:nvPr/>
        </p:nvCxnSpPr>
        <p:spPr>
          <a:xfrm flipV="1">
            <a:off x="2302581" y="4804525"/>
            <a:ext cx="5400000" cy="3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1E727A-FC9D-4EFA-960A-BD2E9EAC31DC}"/>
              </a:ext>
            </a:extLst>
          </p:cNvPr>
          <p:cNvSpPr txBox="1"/>
          <p:nvPr/>
        </p:nvSpPr>
        <p:spPr>
          <a:xfrm>
            <a:off x="3133465" y="2962039"/>
            <a:ext cx="73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28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18B804-926A-46B8-BC13-F56C2B78F74D}"/>
              </a:ext>
            </a:extLst>
          </p:cNvPr>
          <p:cNvCxnSpPr/>
          <p:nvPr/>
        </p:nvCxnSpPr>
        <p:spPr>
          <a:xfrm>
            <a:off x="3208870" y="3429000"/>
            <a:ext cx="50994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590A0C-1367-46D9-8156-567475926868}"/>
              </a:ext>
            </a:extLst>
          </p:cNvPr>
          <p:cNvSpPr txBox="1"/>
          <p:nvPr/>
        </p:nvSpPr>
        <p:spPr>
          <a:xfrm>
            <a:off x="3059576" y="3550540"/>
            <a:ext cx="23925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연동하기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FA06A-8024-46F2-B0FC-74332CEAADB2}"/>
              </a:ext>
            </a:extLst>
          </p:cNvPr>
          <p:cNvSpPr txBox="1"/>
          <p:nvPr/>
        </p:nvSpPr>
        <p:spPr>
          <a:xfrm>
            <a:off x="6644537" y="2829028"/>
            <a:ext cx="2942807" cy="144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3-1. reactive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함수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3-2.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eventReactive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함수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3-3.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reactiveValues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967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Reactive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0638F-6FE0-4ED7-A231-7A954B6AE545}"/>
              </a:ext>
            </a:extLst>
          </p:cNvPr>
          <p:cNvSpPr txBox="1"/>
          <p:nvPr/>
        </p:nvSpPr>
        <p:spPr>
          <a:xfrm>
            <a:off x="1337310" y="1699656"/>
            <a:ext cx="3920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 studio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52A54-5D1B-4BFF-95CF-ECD7889D1C04}"/>
              </a:ext>
            </a:extLst>
          </p:cNvPr>
          <p:cNvSpPr txBox="1"/>
          <p:nvPr/>
        </p:nvSpPr>
        <p:spPr>
          <a:xfrm>
            <a:off x="6800850" y="1699656"/>
            <a:ext cx="3920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7C219-6547-4AEE-A68E-EF20CCA87B78}"/>
              </a:ext>
            </a:extLst>
          </p:cNvPr>
          <p:cNvSpPr txBox="1"/>
          <p:nvPr/>
        </p:nvSpPr>
        <p:spPr>
          <a:xfrm>
            <a:off x="1478280" y="5205426"/>
            <a:ext cx="4617720" cy="778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global environment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저장되어 있으면 언제든 코드로 바로 가져올 수 있음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181F39-A110-439D-9559-38CD2819C84B}"/>
              </a:ext>
            </a:extLst>
          </p:cNvPr>
          <p:cNvSpPr txBox="1"/>
          <p:nvPr/>
        </p:nvSpPr>
        <p:spPr>
          <a:xfrm>
            <a:off x="6800850" y="2202636"/>
            <a:ext cx="4674870" cy="1138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하지만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는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global environment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가 없기 때문에 데이터를 쓰기 전에 </a:t>
            </a:r>
            <a:r>
              <a:rPr lang="ko-KR" altLang="en-US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활성화</a:t>
            </a:r>
            <a:r>
              <a:rPr lang="en-US" altLang="ko-KR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(reactive)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시켜주어야 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AFEC77-A6CB-4AB0-ACF8-2D8BE4C17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926"/>
          <a:stretch/>
        </p:blipFill>
        <p:spPr>
          <a:xfrm>
            <a:off x="6759572" y="3532615"/>
            <a:ext cx="4674870" cy="99366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D000D9D-97D0-45CB-A802-ABB42D4EEEAC}"/>
              </a:ext>
            </a:extLst>
          </p:cNvPr>
          <p:cNvSpPr/>
          <p:nvPr/>
        </p:nvSpPr>
        <p:spPr>
          <a:xfrm>
            <a:off x="7486650" y="3532615"/>
            <a:ext cx="3771900" cy="2964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5E6066D-9DEA-412D-BC9F-FB34AADFB87B}"/>
              </a:ext>
            </a:extLst>
          </p:cNvPr>
          <p:cNvCxnSpPr/>
          <p:nvPr/>
        </p:nvCxnSpPr>
        <p:spPr>
          <a:xfrm>
            <a:off x="7083011" y="4309110"/>
            <a:ext cx="510099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45A2DB-E37A-4175-A859-986AA0E43E7A}"/>
              </a:ext>
            </a:extLst>
          </p:cNvPr>
          <p:cNvCxnSpPr>
            <a:cxnSpLocks/>
          </p:cNvCxnSpPr>
          <p:nvPr/>
        </p:nvCxnSpPr>
        <p:spPr>
          <a:xfrm flipH="1">
            <a:off x="7566660" y="3824988"/>
            <a:ext cx="251460" cy="39674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F959EF-797A-4D6F-95C9-0FF16D867647}"/>
              </a:ext>
            </a:extLst>
          </p:cNvPr>
          <p:cNvSpPr txBox="1"/>
          <p:nvPr/>
        </p:nvSpPr>
        <p:spPr>
          <a:xfrm>
            <a:off x="6907119" y="4818654"/>
            <a:ext cx="4351431" cy="1138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활성화 시켜준 변수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데이터는 그 이후로는 </a:t>
            </a:r>
            <a:r>
              <a:rPr lang="ko-KR" altLang="en-US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반드시 소괄호</a:t>
            </a:r>
            <a:r>
              <a:rPr lang="en-US" altLang="ko-KR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()</a:t>
            </a:r>
            <a:r>
              <a:rPr lang="ko-KR" altLang="en-US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붙여주어야 함</a:t>
            </a:r>
            <a:endParaRPr lang="en-US" altLang="ko-KR" b="1" dirty="0">
              <a:solidFill>
                <a:srgbClr val="FF993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ex)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활성화 된 데이터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df -&gt; df()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FEA21B1-2F18-4B23-911E-E93CC61DDB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661"/>
          <a:stretch/>
        </p:blipFill>
        <p:spPr>
          <a:xfrm>
            <a:off x="1717644" y="2118238"/>
            <a:ext cx="4075069" cy="30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75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Reactive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C6E8D5-0D45-421E-8CA8-E2F3B2AAE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16" y="1840230"/>
            <a:ext cx="9124950" cy="18288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703695-2333-4878-977C-DAE426A5D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713" y="4030498"/>
            <a:ext cx="5481407" cy="165595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5C6ECE-ED8D-43E6-8934-CEA7B4ACA6DA}"/>
              </a:ext>
            </a:extLst>
          </p:cNvPr>
          <p:cNvSpPr txBox="1"/>
          <p:nvPr/>
        </p:nvSpPr>
        <p:spPr>
          <a:xfrm>
            <a:off x="719191" y="3794760"/>
            <a:ext cx="280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AF954-8046-42C8-8E53-868EEA2A861B}"/>
              </a:ext>
            </a:extLst>
          </p:cNvPr>
          <p:cNvSpPr txBox="1"/>
          <p:nvPr/>
        </p:nvSpPr>
        <p:spPr>
          <a:xfrm>
            <a:off x="5765713" y="5813873"/>
            <a:ext cx="280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F46916-06ED-498E-933C-606343DA1D12}"/>
              </a:ext>
            </a:extLst>
          </p:cNvPr>
          <p:cNvSpPr/>
          <p:nvPr/>
        </p:nvSpPr>
        <p:spPr>
          <a:xfrm>
            <a:off x="2589658" y="2263140"/>
            <a:ext cx="5034152" cy="861719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7F6F21-D588-46C8-A0FE-045CFC206283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983730" y="1604056"/>
            <a:ext cx="1248051" cy="659084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941CC5-D82F-42B7-9792-68998F00B89A}"/>
              </a:ext>
            </a:extLst>
          </p:cNvPr>
          <p:cNvSpPr txBox="1"/>
          <p:nvPr/>
        </p:nvSpPr>
        <p:spPr>
          <a:xfrm>
            <a:off x="8231781" y="674795"/>
            <a:ext cx="3623938" cy="185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fileInput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방법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label = server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용 이름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inputId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=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화면에 보여질 이름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multiple =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여러 파일 허용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accept =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허용할 파일 형식</a:t>
            </a:r>
          </a:p>
        </p:txBody>
      </p:sp>
    </p:spTree>
    <p:extLst>
      <p:ext uri="{BB962C8B-B14F-4D97-AF65-F5344CB8AC3E}">
        <p14:creationId xmlns:p14="http://schemas.microsoft.com/office/powerpoint/2010/main" val="1549494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Reactive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C6E8D5-0D45-421E-8CA8-E2F3B2AAE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16" y="1840230"/>
            <a:ext cx="9124950" cy="18288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703695-2333-4878-977C-DAE426A5D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713" y="4030498"/>
            <a:ext cx="5481407" cy="165595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5C6ECE-ED8D-43E6-8934-CEA7B4ACA6DA}"/>
              </a:ext>
            </a:extLst>
          </p:cNvPr>
          <p:cNvSpPr txBox="1"/>
          <p:nvPr/>
        </p:nvSpPr>
        <p:spPr>
          <a:xfrm>
            <a:off x="719191" y="3794760"/>
            <a:ext cx="280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AF954-8046-42C8-8E53-868EEA2A861B}"/>
              </a:ext>
            </a:extLst>
          </p:cNvPr>
          <p:cNvSpPr txBox="1"/>
          <p:nvPr/>
        </p:nvSpPr>
        <p:spPr>
          <a:xfrm>
            <a:off x="5765713" y="5813873"/>
            <a:ext cx="280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F46916-06ED-498E-933C-606343DA1D12}"/>
              </a:ext>
            </a:extLst>
          </p:cNvPr>
          <p:cNvSpPr/>
          <p:nvPr/>
        </p:nvSpPr>
        <p:spPr>
          <a:xfrm>
            <a:off x="2589658" y="3077990"/>
            <a:ext cx="7102982" cy="523608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5D4C98-4B6E-473E-A2B0-43A215F8DCE9}"/>
              </a:ext>
            </a:extLst>
          </p:cNvPr>
          <p:cNvSpPr/>
          <p:nvPr/>
        </p:nvSpPr>
        <p:spPr>
          <a:xfrm>
            <a:off x="8001000" y="4684742"/>
            <a:ext cx="1920240" cy="3117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B5E3A2-9350-4D6E-9BD3-DA1A7C680EA8}"/>
              </a:ext>
            </a:extLst>
          </p:cNvPr>
          <p:cNvSpPr/>
          <p:nvPr/>
        </p:nvSpPr>
        <p:spPr>
          <a:xfrm>
            <a:off x="4516120" y="3071765"/>
            <a:ext cx="2787650" cy="2576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B94C1C7-57CD-4144-A967-BB1078ADEE87}"/>
              </a:ext>
            </a:extLst>
          </p:cNvPr>
          <p:cNvCxnSpPr/>
          <p:nvPr/>
        </p:nvCxnSpPr>
        <p:spPr>
          <a:xfrm flipH="1" flipV="1">
            <a:off x="6400800" y="3340518"/>
            <a:ext cx="1508760" cy="141436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CE691ED-1217-402A-9274-459B8AF44E61}"/>
              </a:ext>
            </a:extLst>
          </p:cNvPr>
          <p:cNvSpPr txBox="1"/>
          <p:nvPr/>
        </p:nvSpPr>
        <p:spPr>
          <a:xfrm>
            <a:off x="637289" y="4386049"/>
            <a:ext cx="4702682" cy="1498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renderDataTable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&amp;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dataTableOutput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는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DT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패키지에 존재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-&gt;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install.packages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(‘DT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‘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활성화된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df()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데이터를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dataTable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형식으로 내보냄</a:t>
            </a:r>
          </a:p>
        </p:txBody>
      </p:sp>
    </p:spTree>
    <p:extLst>
      <p:ext uri="{BB962C8B-B14F-4D97-AF65-F5344CB8AC3E}">
        <p14:creationId xmlns:p14="http://schemas.microsoft.com/office/powerpoint/2010/main" val="2907400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Reactive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322558-7DB6-4D70-BCB7-A786C06A3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" r="30170" b="43870"/>
          <a:stretch/>
        </p:blipFill>
        <p:spPr>
          <a:xfrm>
            <a:off x="462338" y="1473311"/>
            <a:ext cx="5892742" cy="266434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E1E2F7-4CBD-46B3-A5A4-582C2D8B1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042" b="21483"/>
          <a:stretch/>
        </p:blipFill>
        <p:spPr>
          <a:xfrm>
            <a:off x="2240768" y="3725300"/>
            <a:ext cx="5017281" cy="299617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0AAB69-6DDB-4244-A903-81D68EDC45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3" r="7187" b="12500"/>
          <a:stretch/>
        </p:blipFill>
        <p:spPr>
          <a:xfrm>
            <a:off x="6633316" y="997749"/>
            <a:ext cx="5319832" cy="35108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1F50293-AD02-4FE3-8AD4-81CEDA215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26" y="2782672"/>
            <a:ext cx="272305" cy="272305"/>
          </a:xfrm>
          <a:prstGeom prst="rect">
            <a:avLst/>
          </a:prstGeom>
        </p:spPr>
      </p:pic>
      <p:pic>
        <p:nvPicPr>
          <p:cNvPr id="30" name="그림 29" descr="그리기, 테이블, 비행기이(가) 표시된 사진&#10;&#10;자동 생성된 설명">
            <a:extLst>
              <a:ext uri="{FF2B5EF4-FFF2-40B4-BE49-F238E27FC236}">
                <a16:creationId xmlns:a16="http://schemas.microsoft.com/office/drawing/2014/main" id="{0F880A96-C908-4158-8FB1-FB559A91DD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182" y="6485908"/>
            <a:ext cx="189233" cy="1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71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eventReactive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762FB-39CD-4EFC-BDE9-1D8952292A7C}"/>
              </a:ext>
            </a:extLst>
          </p:cNvPr>
          <p:cNvSpPr txBox="1"/>
          <p:nvPr/>
        </p:nvSpPr>
        <p:spPr>
          <a:xfrm>
            <a:off x="1855598" y="1588771"/>
            <a:ext cx="8480804" cy="962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매번 앱을 구동할 때마다 모든 코드가 돌아가면 </a:t>
            </a:r>
            <a:r>
              <a:rPr lang="ko-KR" altLang="en-US" sz="2000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과부하가 걸릴 위험성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 높음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따라서 어떤 사건이 있을 때만 관련된 코드가 돌아가게끔 하는 것이 효율적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B2EE96B-6949-46DE-A526-221D4EF8D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2723440"/>
            <a:ext cx="8915400" cy="38051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45FDCC2-C57A-4049-A17C-4442285F0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86" y="4725772"/>
            <a:ext cx="272305" cy="2723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9D4C4D-DEEE-4F6C-A27F-19B0D02ED885}"/>
              </a:ext>
            </a:extLst>
          </p:cNvPr>
          <p:cNvSpPr txBox="1"/>
          <p:nvPr/>
        </p:nvSpPr>
        <p:spPr>
          <a:xfrm>
            <a:off x="4280291" y="4626025"/>
            <a:ext cx="4292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draw plot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버튼을 누를 때만 그래프를 그려줬으면 좋겠다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723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93A0DED-8B5C-4885-AE76-0D5EB70DF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212" y="1593637"/>
            <a:ext cx="5749290" cy="3928681"/>
          </a:xfrm>
          <a:prstGeom prst="rect">
            <a:avLst/>
          </a:prstGeom>
          <a:ln w="3175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eventReactive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32E02-61DF-405C-B1D5-1A2046D2F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3" y="1694205"/>
            <a:ext cx="5439728" cy="196940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A957E-3E1F-4B33-A5DB-73D1558D1EB1}"/>
              </a:ext>
            </a:extLst>
          </p:cNvPr>
          <p:cNvSpPr txBox="1"/>
          <p:nvPr/>
        </p:nvSpPr>
        <p:spPr>
          <a:xfrm>
            <a:off x="462338" y="3829050"/>
            <a:ext cx="337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79410-EFA0-4E45-A759-7179F068258F}"/>
              </a:ext>
            </a:extLst>
          </p:cNvPr>
          <p:cNvSpPr txBox="1"/>
          <p:nvPr/>
        </p:nvSpPr>
        <p:spPr>
          <a:xfrm>
            <a:off x="6246807" y="5688777"/>
            <a:ext cx="337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DF8C14-9228-4A7F-88A4-D6860EC1CA75}"/>
              </a:ext>
            </a:extLst>
          </p:cNvPr>
          <p:cNvSpPr/>
          <p:nvPr/>
        </p:nvSpPr>
        <p:spPr>
          <a:xfrm>
            <a:off x="6320790" y="1808226"/>
            <a:ext cx="4320540" cy="955548"/>
          </a:xfrm>
          <a:prstGeom prst="rect">
            <a:avLst/>
          </a:prstGeom>
          <a:solidFill>
            <a:srgbClr val="B79675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0B320A4-5A10-41C7-A54B-4F8E9951AE4D}"/>
              </a:ext>
            </a:extLst>
          </p:cNvPr>
          <p:cNvCxnSpPr>
            <a:cxnSpLocks/>
          </p:cNvCxnSpPr>
          <p:nvPr/>
        </p:nvCxnSpPr>
        <p:spPr>
          <a:xfrm flipH="1">
            <a:off x="5780884" y="2763774"/>
            <a:ext cx="597539" cy="1330453"/>
          </a:xfrm>
          <a:prstGeom prst="straightConnector1">
            <a:avLst/>
          </a:prstGeom>
          <a:ln>
            <a:solidFill>
              <a:srgbClr val="B796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7780893-8318-4834-83DC-8C235EEC989D}"/>
              </a:ext>
            </a:extLst>
          </p:cNvPr>
          <p:cNvSpPr txBox="1"/>
          <p:nvPr/>
        </p:nvSpPr>
        <p:spPr>
          <a:xfrm>
            <a:off x="1831978" y="4074939"/>
            <a:ext cx="4194811" cy="185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 server</a:t>
            </a:r>
            <a:r>
              <a:rPr lang="ko-KR" altLang="en-US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에서 </a:t>
            </a:r>
            <a:r>
              <a:rPr lang="en-US" altLang="ko-KR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</a:t>
            </a:r>
            <a:r>
              <a:rPr lang="ko-KR" altLang="en-US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생성한 이유</a:t>
            </a:r>
            <a:endParaRPr lang="en-US" altLang="ko-KR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82563" indent="-182563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server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에서 활성화한 데이터의 변수명을 가져와야 하기 때문에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82563" indent="-182563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ui.R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에서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server.R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활성화된 데이터를 가져올 수 없음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02C191-E5EC-49F7-99AF-E2421EF8DACA}"/>
              </a:ext>
            </a:extLst>
          </p:cNvPr>
          <p:cNvSpPr/>
          <p:nvPr/>
        </p:nvSpPr>
        <p:spPr>
          <a:xfrm>
            <a:off x="7703820" y="1831086"/>
            <a:ext cx="891540" cy="20345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A200F0-AC13-4EF4-A7C2-1572711B0F2A}"/>
              </a:ext>
            </a:extLst>
          </p:cNvPr>
          <p:cNvSpPr/>
          <p:nvPr/>
        </p:nvSpPr>
        <p:spPr>
          <a:xfrm>
            <a:off x="2287546" y="2270760"/>
            <a:ext cx="1579416" cy="20345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82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예습과제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예습과제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66CE3CFE-97A4-40D6-8A2D-2C4C7169E1ED}"/>
              </a:ext>
            </a:extLst>
          </p:cNvPr>
          <p:cNvSpPr txBox="1"/>
          <p:nvPr/>
        </p:nvSpPr>
        <p:spPr>
          <a:xfrm>
            <a:off x="1099127" y="1734923"/>
            <a:ext cx="4996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 action="ppaction://hlinksldjump"/>
              </a:rPr>
              <a:t>rShiny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 action="ppaction://hlinksldjump"/>
              </a:rPr>
              <a:t>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 action="ppaction://hlinksldjump"/>
              </a:rPr>
              <a:t>세팅방법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hlinkClick r:id="rId2" action="ppaction://hlinksldjump"/>
            <a:extLst>
              <a:ext uri="{FF2B5EF4-FFF2-40B4-BE49-F238E27FC236}">
                <a16:creationId xmlns:a16="http://schemas.microsoft.com/office/drawing/2014/main" id="{14C27299-035E-4DCF-8CE5-86265320880D}"/>
              </a:ext>
            </a:extLst>
          </p:cNvPr>
          <p:cNvSpPr txBox="1"/>
          <p:nvPr/>
        </p:nvSpPr>
        <p:spPr>
          <a:xfrm>
            <a:off x="1099126" y="2391194"/>
            <a:ext cx="4996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2" action="ppaction://hlinksldjump"/>
              </a:rPr>
              <a:t>rShiny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2" action="ppaction://hlinksldjump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2" action="ppaction://hlinksldjump"/>
              </a:rPr>
              <a:t>기본 동작방법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hlinkClick r:id="rId2" action="ppaction://hlinksldjump"/>
            <a:extLst>
              <a:ext uri="{FF2B5EF4-FFF2-40B4-BE49-F238E27FC236}">
                <a16:creationId xmlns:a16="http://schemas.microsoft.com/office/drawing/2014/main" id="{E32D3FDC-7F03-4CBA-AAD9-8B201A13ACDE}"/>
              </a:ext>
            </a:extLst>
          </p:cNvPr>
          <p:cNvSpPr txBox="1"/>
          <p:nvPr/>
        </p:nvSpPr>
        <p:spPr>
          <a:xfrm>
            <a:off x="1099126" y="3028890"/>
            <a:ext cx="4996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4" action="ppaction://hlinksldjump"/>
              </a:rPr>
              <a:t>dashboardHeader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4" action="ppaction://hlinksldjump"/>
              </a:rPr>
              <a:t>/Sidebar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E0F532-FCC8-4FB5-98BA-C59FDAF04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489" y="3529379"/>
            <a:ext cx="6122843" cy="300953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C99921-B69B-46EA-82B7-D28A56CF6A72}"/>
              </a:ext>
            </a:extLst>
          </p:cNvPr>
          <p:cNvSpPr txBox="1"/>
          <p:nvPr/>
        </p:nvSpPr>
        <p:spPr>
          <a:xfrm>
            <a:off x="7960093" y="610420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102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ACA5B406-9652-4E42-80F6-7EB8C669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212" y="1593637"/>
            <a:ext cx="5749290" cy="3928681"/>
          </a:xfrm>
          <a:prstGeom prst="rect">
            <a:avLst/>
          </a:prstGeom>
          <a:ln w="3175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eventReactive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32E02-61DF-405C-B1D5-1A2046D2F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3" y="1694205"/>
            <a:ext cx="5439728" cy="196940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A957E-3E1F-4B33-A5DB-73D1558D1EB1}"/>
              </a:ext>
            </a:extLst>
          </p:cNvPr>
          <p:cNvSpPr txBox="1"/>
          <p:nvPr/>
        </p:nvSpPr>
        <p:spPr>
          <a:xfrm>
            <a:off x="462338" y="3829050"/>
            <a:ext cx="337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79410-EFA0-4E45-A759-7179F068258F}"/>
              </a:ext>
            </a:extLst>
          </p:cNvPr>
          <p:cNvSpPr txBox="1"/>
          <p:nvPr/>
        </p:nvSpPr>
        <p:spPr>
          <a:xfrm>
            <a:off x="6121077" y="5620197"/>
            <a:ext cx="337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8D46FA-E417-4A30-969B-3ED3B0E11BC0}"/>
              </a:ext>
            </a:extLst>
          </p:cNvPr>
          <p:cNvSpPr/>
          <p:nvPr/>
        </p:nvSpPr>
        <p:spPr>
          <a:xfrm>
            <a:off x="6252209" y="3617892"/>
            <a:ext cx="5595937" cy="1858706"/>
          </a:xfrm>
          <a:prstGeom prst="rect">
            <a:avLst/>
          </a:prstGeom>
          <a:solidFill>
            <a:srgbClr val="B79675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5915670-DA77-48A2-9862-35F2BE7A5315}"/>
              </a:ext>
            </a:extLst>
          </p:cNvPr>
          <p:cNvCxnSpPr/>
          <p:nvPr/>
        </p:nvCxnSpPr>
        <p:spPr>
          <a:xfrm>
            <a:off x="9955530" y="4244102"/>
            <a:ext cx="1634490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114F4E-EB94-4A69-B844-2C7CEA8BE765}"/>
              </a:ext>
            </a:extLst>
          </p:cNvPr>
          <p:cNvSpPr txBox="1"/>
          <p:nvPr/>
        </p:nvSpPr>
        <p:spPr>
          <a:xfrm>
            <a:off x="9743113" y="4244102"/>
            <a:ext cx="307467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!!</a:t>
            </a:r>
            <a:r>
              <a:rPr lang="en-US" altLang="ko-KR" sz="1400" b="1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sym</a:t>
            </a:r>
            <a:r>
              <a:rPr lang="en-US" altLang="ko-KR" sz="14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(“</a:t>
            </a:r>
            <a:r>
              <a:rPr lang="ko-KR" altLang="en-US" sz="14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문자열</a:t>
            </a:r>
            <a:r>
              <a:rPr lang="en-US" altLang="ko-KR" sz="1400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”)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문자열을 </a:t>
            </a:r>
            <a:r>
              <a:rPr lang="en-US" altLang="ko-KR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symbol</a:t>
            </a:r>
            <a:r>
              <a:rPr lang="ko-KR" altLang="en-US" sz="1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 변환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E426231-E14E-4A4F-9FB9-22DCE1577760}"/>
              </a:ext>
            </a:extLst>
          </p:cNvPr>
          <p:cNvCxnSpPr>
            <a:cxnSpLocks/>
          </p:cNvCxnSpPr>
          <p:nvPr/>
        </p:nvCxnSpPr>
        <p:spPr>
          <a:xfrm flipH="1">
            <a:off x="5672295" y="4084195"/>
            <a:ext cx="622779" cy="712638"/>
          </a:xfrm>
          <a:prstGeom prst="straightConnector1">
            <a:avLst/>
          </a:prstGeom>
          <a:ln>
            <a:solidFill>
              <a:srgbClr val="B796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ECD4AB-B6B3-4DAF-9B2C-6872EE005164}"/>
              </a:ext>
            </a:extLst>
          </p:cNvPr>
          <p:cNvSpPr txBox="1"/>
          <p:nvPr/>
        </p:nvSpPr>
        <p:spPr>
          <a:xfrm>
            <a:off x="1282862" y="4238797"/>
            <a:ext cx="4545799" cy="206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eventReactive</a:t>
            </a:r>
            <a:r>
              <a:rPr lang="en-US" altLang="ko-KR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관찰할 </a:t>
            </a:r>
            <a:r>
              <a:rPr lang="ko-KR" altLang="en-US" b="1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변화값</a:t>
            </a:r>
            <a:r>
              <a:rPr lang="en-US" altLang="ko-KR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{</a:t>
            </a:r>
          </a:p>
          <a:p>
            <a:pPr marL="182563">
              <a:lnSpc>
                <a:spcPct val="130000"/>
              </a:lnSpc>
            </a:pPr>
            <a:r>
              <a:rPr lang="ko-KR" altLang="en-US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변화가 있을 때 수행할 코드</a:t>
            </a:r>
            <a:r>
              <a:rPr lang="en-US" altLang="ko-KR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})</a:t>
            </a:r>
          </a:p>
          <a:p>
            <a:pPr marL="182563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reactive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와 마찬가지로 새롭게 활성화 된 변수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데이터가 생성됨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draw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버튼에 변화가 생기면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plot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을 그려라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6101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eventReactive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3" name="C__Users_jieun_Desktop_shiny - Shiny 2020-02-24 02-49-18">
            <a:hlinkClick r:id="" action="ppaction://media"/>
            <a:extLst>
              <a:ext uri="{FF2B5EF4-FFF2-40B4-BE49-F238E27FC236}">
                <a16:creationId xmlns:a16="http://schemas.microsoft.com/office/drawing/2014/main" id="{3FB62A2C-11BE-47A9-B419-00387965BC3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48" end="279.3125"/>
                </p14:media>
              </p:ext>
            </p:extLst>
          </p:nvPr>
        </p:nvPicPr>
        <p:blipFill rotWithShape="1">
          <a:blip r:embed="rId4"/>
          <a:srcRect r="1147" b="20936"/>
          <a:stretch/>
        </p:blipFill>
        <p:spPr>
          <a:xfrm>
            <a:off x="1362710" y="1609578"/>
            <a:ext cx="9843176" cy="45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7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eventReactive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420B1-5936-4778-89FA-6CCAEEA43ACE}"/>
              </a:ext>
            </a:extLst>
          </p:cNvPr>
          <p:cNvSpPr txBox="1"/>
          <p:nvPr/>
        </p:nvSpPr>
        <p:spPr>
          <a:xfrm>
            <a:off x="597509" y="14954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C99966-8CDB-47E5-9B2E-9F0BF867F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59"/>
          <a:stretch/>
        </p:blipFill>
        <p:spPr>
          <a:xfrm>
            <a:off x="347433" y="2036717"/>
            <a:ext cx="6312910" cy="316643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6D9D89-DAE7-46F6-B3F1-9557BC1B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989" y="3161301"/>
            <a:ext cx="6678580" cy="305788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7D1D86E-AE42-4999-91F3-4E45FF25B0E4}"/>
              </a:ext>
            </a:extLst>
          </p:cNvPr>
          <p:cNvSpPr/>
          <p:nvPr/>
        </p:nvSpPr>
        <p:spPr>
          <a:xfrm>
            <a:off x="262890" y="3268980"/>
            <a:ext cx="2377440" cy="822960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9954B-BD1B-419C-9355-C0B8350DF96F}"/>
              </a:ext>
            </a:extLst>
          </p:cNvPr>
          <p:cNvSpPr txBox="1"/>
          <p:nvPr/>
        </p:nvSpPr>
        <p:spPr>
          <a:xfrm>
            <a:off x="6744886" y="1495416"/>
            <a:ext cx="5549897" cy="1254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앞서 만든 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eventReactive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활용하여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Species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선택하여 그래프를 </a:t>
            </a: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보여줄수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있게 만드세요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hint)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checkboxgroupInput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613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reactiveValues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13F2E-A333-4997-88F8-9E22DB58F3A8}"/>
              </a:ext>
            </a:extLst>
          </p:cNvPr>
          <p:cNvSpPr txBox="1"/>
          <p:nvPr/>
        </p:nvSpPr>
        <p:spPr>
          <a:xfrm>
            <a:off x="902970" y="1699656"/>
            <a:ext cx="3920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 studio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7EFBEF-AC32-43AB-B42F-E1CB77598A74}"/>
              </a:ext>
            </a:extLst>
          </p:cNvPr>
          <p:cNvSpPr txBox="1"/>
          <p:nvPr/>
        </p:nvSpPr>
        <p:spPr>
          <a:xfrm>
            <a:off x="988524" y="5205426"/>
            <a:ext cx="4617720" cy="778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global environment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저장되어 있으면 언제든 코드로 바로 가져올 수 있음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9C5E5-07BC-480C-9C9F-168E17C8D49D}"/>
              </a:ext>
            </a:extLst>
          </p:cNvPr>
          <p:cNvSpPr txBox="1"/>
          <p:nvPr/>
        </p:nvSpPr>
        <p:spPr>
          <a:xfrm>
            <a:off x="6241588" y="1699656"/>
            <a:ext cx="3920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rShiny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21E5F6-D855-4F7E-9536-9D337FABBF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61"/>
          <a:stretch/>
        </p:blipFill>
        <p:spPr>
          <a:xfrm>
            <a:off x="1283304" y="2118238"/>
            <a:ext cx="4075069" cy="30585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F483C22-E314-44C9-9BAD-D30321AEAE5B}"/>
              </a:ext>
            </a:extLst>
          </p:cNvPr>
          <p:cNvSpPr/>
          <p:nvPr/>
        </p:nvSpPr>
        <p:spPr>
          <a:xfrm>
            <a:off x="1283304" y="3521676"/>
            <a:ext cx="4075069" cy="5607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7D5BCD-C1A4-4A93-A20F-E32AB3D93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684" y="3671275"/>
            <a:ext cx="5249434" cy="179585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5C87EE0-87D4-4FD0-A478-14DED82A8FD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358373" y="3802075"/>
            <a:ext cx="883215" cy="1374741"/>
          </a:xfrm>
          <a:prstGeom prst="straightConnector1">
            <a:avLst/>
          </a:prstGeom>
          <a:ln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56BFE0-57FE-42E3-8475-AAFA8B40712A}"/>
              </a:ext>
            </a:extLst>
          </p:cNvPr>
          <p:cNvSpPr txBox="1"/>
          <p:nvPr/>
        </p:nvSpPr>
        <p:spPr>
          <a:xfrm>
            <a:off x="6446521" y="2290675"/>
            <a:ext cx="4693760" cy="1138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shiny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에서는 활성화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(reactive)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해야만 사용 가능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82563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Q: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rstudio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처럼 저장하고 싶다면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</a:p>
          <a:p>
            <a:pPr marL="182563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A: </a:t>
            </a:r>
            <a:r>
              <a:rPr lang="en-US" altLang="ko-KR" b="1" dirty="0" err="1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reactiveValues</a:t>
            </a:r>
            <a:r>
              <a:rPr lang="en-US" altLang="ko-KR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()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14701E-D635-437C-8DB0-36AF5D2335CF}"/>
              </a:ext>
            </a:extLst>
          </p:cNvPr>
          <p:cNvSpPr/>
          <p:nvPr/>
        </p:nvSpPr>
        <p:spPr>
          <a:xfrm>
            <a:off x="6942082" y="3672907"/>
            <a:ext cx="4242674" cy="258334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422824-B468-4EE1-8568-96ACF7DD27DF}"/>
              </a:ext>
            </a:extLst>
          </p:cNvPr>
          <p:cNvSpPr/>
          <p:nvPr/>
        </p:nvSpPr>
        <p:spPr>
          <a:xfrm>
            <a:off x="6444833" y="5060635"/>
            <a:ext cx="1068536" cy="366683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766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9180EB-570B-4F48-A73F-55E68B5B8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3" y="1950122"/>
            <a:ext cx="5020307" cy="99569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reactiveValues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C18355-D897-4284-8D0E-702295B6E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260"/>
          <a:stretch/>
        </p:blipFill>
        <p:spPr>
          <a:xfrm>
            <a:off x="5198360" y="3244334"/>
            <a:ext cx="6709736" cy="233538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A5DC1F-AD29-4A51-B04C-C666FFA1A512}"/>
              </a:ext>
            </a:extLst>
          </p:cNvPr>
          <p:cNvSpPr txBox="1"/>
          <p:nvPr/>
        </p:nvSpPr>
        <p:spPr>
          <a:xfrm>
            <a:off x="8244895" y="5732059"/>
            <a:ext cx="337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rshiny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AE18C5-F78D-4960-A9D5-B2783AA041AF}"/>
              </a:ext>
            </a:extLst>
          </p:cNvPr>
          <p:cNvSpPr txBox="1"/>
          <p:nvPr/>
        </p:nvSpPr>
        <p:spPr>
          <a:xfrm>
            <a:off x="398204" y="3059668"/>
            <a:ext cx="337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일반적인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rstudio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CA80D8-E90D-4A40-8418-E49AC73CB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71" y="3682774"/>
            <a:ext cx="4015740" cy="244506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D0AB52-118A-43B2-8648-B52C9E349011}"/>
              </a:ext>
            </a:extLst>
          </p:cNvPr>
          <p:cNvSpPr/>
          <p:nvPr/>
        </p:nvSpPr>
        <p:spPr>
          <a:xfrm>
            <a:off x="5490210" y="4456464"/>
            <a:ext cx="2414177" cy="345371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679A13-87C3-4F12-83B8-0D7E170618FD}"/>
              </a:ext>
            </a:extLst>
          </p:cNvPr>
          <p:cNvSpPr/>
          <p:nvPr/>
        </p:nvSpPr>
        <p:spPr>
          <a:xfrm>
            <a:off x="701471" y="2536882"/>
            <a:ext cx="2190319" cy="386074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420B2C-9905-47E9-AA9F-D53A4648B8D9}"/>
              </a:ext>
            </a:extLst>
          </p:cNvPr>
          <p:cNvSpPr/>
          <p:nvPr/>
        </p:nvSpPr>
        <p:spPr>
          <a:xfrm>
            <a:off x="739625" y="4519233"/>
            <a:ext cx="3977586" cy="486295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94A45E1-399B-4A42-8A9F-2998DB3AB7C2}"/>
              </a:ext>
            </a:extLst>
          </p:cNvPr>
          <p:cNvCxnSpPr>
            <a:cxnSpLocks/>
          </p:cNvCxnSpPr>
          <p:nvPr/>
        </p:nvCxnSpPr>
        <p:spPr>
          <a:xfrm flipH="1">
            <a:off x="1474470" y="2922956"/>
            <a:ext cx="643426" cy="1706194"/>
          </a:xfrm>
          <a:prstGeom prst="straightConnector1">
            <a:avLst/>
          </a:prstGeom>
          <a:ln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BC99BE-02C8-4531-A601-A8AC84086702}"/>
              </a:ext>
            </a:extLst>
          </p:cNvPr>
          <p:cNvSpPr txBox="1"/>
          <p:nvPr/>
        </p:nvSpPr>
        <p:spPr>
          <a:xfrm>
            <a:off x="6436936" y="1479265"/>
            <a:ext cx="5677799" cy="1498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rstudio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와 같이 저장된 값을 계속 쓰고 싶다면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</a:p>
          <a:p>
            <a:pPr marL="263525">
              <a:lnSpc>
                <a:spcPct val="130000"/>
              </a:lnSpc>
            </a:pP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reactiveValues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()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통칭할 이름 정하기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63525">
              <a:lnSpc>
                <a:spcPct val="130000"/>
              </a:lnSpc>
            </a:pP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reactiveValues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()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 )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안에 초기값과 변수명을 지정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63525">
              <a:lnSpc>
                <a:spcPct val="130000"/>
              </a:lnSpc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원하는 값을 </a:t>
            </a:r>
            <a:r>
              <a:rPr lang="ko-KR" altLang="en-US" b="1" dirty="0" err="1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통칭하는이름</a:t>
            </a:r>
            <a:r>
              <a:rPr lang="en-US" altLang="ko-KR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$</a:t>
            </a:r>
            <a:r>
              <a:rPr lang="ko-KR" altLang="en-US" b="1" dirty="0" err="1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변수명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으로 설정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E299E22-08B1-4E6E-9541-C8961A4669FB}"/>
              </a:ext>
            </a:extLst>
          </p:cNvPr>
          <p:cNvSpPr/>
          <p:nvPr/>
        </p:nvSpPr>
        <p:spPr>
          <a:xfrm>
            <a:off x="5141615" y="3209945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BDFF87F-A4D0-41B2-A0E2-C7EC16DAE125}"/>
              </a:ext>
            </a:extLst>
          </p:cNvPr>
          <p:cNvSpPr/>
          <p:nvPr/>
        </p:nvSpPr>
        <p:spPr>
          <a:xfrm>
            <a:off x="6502045" y="1972982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73AB940-A670-433A-9954-C587B33BC740}"/>
              </a:ext>
            </a:extLst>
          </p:cNvPr>
          <p:cNvSpPr/>
          <p:nvPr/>
        </p:nvSpPr>
        <p:spPr>
          <a:xfrm>
            <a:off x="6502045" y="2341022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498B2F9-AA1E-4627-A04F-DE25469C4CD3}"/>
              </a:ext>
            </a:extLst>
          </p:cNvPr>
          <p:cNvSpPr/>
          <p:nvPr/>
        </p:nvSpPr>
        <p:spPr>
          <a:xfrm>
            <a:off x="6502045" y="2708119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28A26BB-15DE-44E9-84C2-715B8FD83982}"/>
              </a:ext>
            </a:extLst>
          </p:cNvPr>
          <p:cNvSpPr/>
          <p:nvPr/>
        </p:nvSpPr>
        <p:spPr>
          <a:xfrm>
            <a:off x="5794991" y="3091989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AFF21E8-DD89-4A96-B7AB-829D770324E5}"/>
              </a:ext>
            </a:extLst>
          </p:cNvPr>
          <p:cNvSpPr/>
          <p:nvPr/>
        </p:nvSpPr>
        <p:spPr>
          <a:xfrm>
            <a:off x="5259985" y="4421524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74905-C259-463A-A918-3A23B4751C2B}"/>
              </a:ext>
            </a:extLst>
          </p:cNvPr>
          <p:cNvCxnSpPr>
            <a:cxnSpLocks/>
          </p:cNvCxnSpPr>
          <p:nvPr/>
        </p:nvCxnSpPr>
        <p:spPr>
          <a:xfrm flipH="1">
            <a:off x="6297930" y="4748982"/>
            <a:ext cx="469611" cy="1129250"/>
          </a:xfrm>
          <a:prstGeom prst="straightConnector1">
            <a:avLst/>
          </a:prstGeom>
          <a:ln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9851355-2289-4596-A833-F4B26CC2CF28}"/>
              </a:ext>
            </a:extLst>
          </p:cNvPr>
          <p:cNvSpPr txBox="1"/>
          <p:nvPr/>
        </p:nvSpPr>
        <p:spPr>
          <a:xfrm>
            <a:off x="4804984" y="5921444"/>
            <a:ext cx="3925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val$train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val$test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는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reactive(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활성화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하지 않아도 </a:t>
            </a:r>
            <a:r>
              <a:rPr lang="ko-KR" altLang="en-US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계속 사용가능</a:t>
            </a:r>
          </a:p>
        </p:txBody>
      </p:sp>
    </p:spTree>
    <p:extLst>
      <p:ext uri="{BB962C8B-B14F-4D97-AF65-F5344CB8AC3E}">
        <p14:creationId xmlns:p14="http://schemas.microsoft.com/office/powerpoint/2010/main" val="144779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420B1-5936-4778-89FA-6CCAEEA43ACE}"/>
              </a:ext>
            </a:extLst>
          </p:cNvPr>
          <p:cNvSpPr txBox="1"/>
          <p:nvPr/>
        </p:nvSpPr>
        <p:spPr>
          <a:xfrm>
            <a:off x="597509" y="149541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DA6B1-3929-459F-AE52-8977EA4F591D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8C3CD1-1F4B-41C6-8241-7FE48B51B09D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연동하기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891CA-12F6-4D62-BBE2-54C0189D511A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reactiveValues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47EB67-9282-486B-8E7A-232C17C24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99" b="33333"/>
          <a:stretch/>
        </p:blipFill>
        <p:spPr>
          <a:xfrm>
            <a:off x="1518285" y="1993119"/>
            <a:ext cx="9155430" cy="36485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D7D3CD-EFB4-4C51-B912-9962B0237D41}"/>
              </a:ext>
            </a:extLst>
          </p:cNvPr>
          <p:cNvSpPr txBox="1"/>
          <p:nvPr/>
        </p:nvSpPr>
        <p:spPr>
          <a:xfrm>
            <a:off x="4470400" y="1130079"/>
            <a:ext cx="74853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앞서 만든 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log_model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을 활용하여 아래의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dashboard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만들어보세요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algn="ctr"/>
            <a:r>
              <a:rPr lang="en-US" altLang="ko-KR" sz="1600" i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hint: UI.R – </a:t>
            </a:r>
            <a:r>
              <a:rPr lang="en-US" altLang="ko-KR" sz="1600" i="1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numericInput</a:t>
            </a:r>
            <a:r>
              <a:rPr lang="en-US" altLang="ko-KR" sz="1600" i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en-US" altLang="ko-KR" sz="1600" i="1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textOutput</a:t>
            </a:r>
            <a:r>
              <a:rPr lang="en-US" altLang="ko-KR" sz="1600" i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1600" i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</a:t>
            </a:r>
            <a:endParaRPr lang="en-US" altLang="ko-KR" sz="1600" i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en-US" altLang="ko-KR" sz="1600" i="1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server.R</a:t>
            </a:r>
            <a:r>
              <a:rPr lang="en-US" altLang="ko-KR" sz="1600" i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– </a:t>
            </a:r>
            <a:r>
              <a:rPr lang="en-US" altLang="ko-KR" sz="1600" i="1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renderText</a:t>
            </a:r>
            <a:r>
              <a:rPr lang="ko-KR" altLang="en-US" sz="1600" i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9CB4D7-14B3-4D50-9DCC-566C6097DF71}"/>
              </a:ext>
            </a:extLst>
          </p:cNvPr>
          <p:cNvSpPr txBox="1"/>
          <p:nvPr/>
        </p:nvSpPr>
        <p:spPr>
          <a:xfrm>
            <a:off x="3417060" y="5461694"/>
            <a:ext cx="91554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multi_logit_p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&lt;- predict(</a:t>
            </a:r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log_model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(), </a:t>
            </a:r>
          </a:p>
          <a:p>
            <a:pPr lvl="1"/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                       </a:t>
            </a:r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newdata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= </a:t>
            </a:r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data.frame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Petal.Length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= </a:t>
            </a:r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input$Petal.Length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</a:t>
            </a:r>
          </a:p>
          <a:p>
            <a:pPr lvl="1"/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                                            </a:t>
            </a:r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Petal.Width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= </a:t>
            </a:r>
            <a:r>
              <a:rPr lang="en-US" altLang="ko-KR" sz="16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input$Petal.Width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), </a:t>
            </a:r>
          </a:p>
          <a:p>
            <a:pPr lvl="1"/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                       type = "prob")</a:t>
            </a:r>
            <a:endParaRPr lang="ko-KR" altLang="en-US" sz="1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DE2930B-3195-40EE-BBC5-BCDB2961DC41}"/>
              </a:ext>
            </a:extLst>
          </p:cNvPr>
          <p:cNvCxnSpPr>
            <a:cxnSpLocks/>
          </p:cNvCxnSpPr>
          <p:nvPr/>
        </p:nvCxnSpPr>
        <p:spPr>
          <a:xfrm flipH="1">
            <a:off x="7372350" y="4958566"/>
            <a:ext cx="342900" cy="641129"/>
          </a:xfrm>
          <a:prstGeom prst="straightConnector1">
            <a:avLst/>
          </a:prstGeom>
          <a:ln w="12700">
            <a:solidFill>
              <a:srgbClr val="C00000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790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7942F7-953C-49AA-B55D-63E3FFBB3CB5}"/>
              </a:ext>
            </a:extLst>
          </p:cNvPr>
          <p:cNvSpPr/>
          <p:nvPr/>
        </p:nvSpPr>
        <p:spPr>
          <a:xfrm>
            <a:off x="2306973" y="2420533"/>
            <a:ext cx="2016224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EBFB7-83C9-4743-BD2F-796C741B0DD2}"/>
              </a:ext>
            </a:extLst>
          </p:cNvPr>
          <p:cNvCxnSpPr/>
          <p:nvPr/>
        </p:nvCxnSpPr>
        <p:spPr>
          <a:xfrm>
            <a:off x="4323197" y="2447533"/>
            <a:ext cx="5398987" cy="12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5B93AC-1BFC-4062-954F-00A7E1977B34}"/>
              </a:ext>
            </a:extLst>
          </p:cNvPr>
          <p:cNvSpPr/>
          <p:nvPr/>
        </p:nvSpPr>
        <p:spPr>
          <a:xfrm>
            <a:off x="7706184" y="4778150"/>
            <a:ext cx="2016000" cy="54000"/>
          </a:xfrm>
          <a:prstGeom prst="rect">
            <a:avLst/>
          </a:prstGeom>
          <a:solidFill>
            <a:srgbClr val="B796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91240C-64F2-4A5C-A668-319127A248A3}"/>
              </a:ext>
            </a:extLst>
          </p:cNvPr>
          <p:cNvCxnSpPr/>
          <p:nvPr/>
        </p:nvCxnSpPr>
        <p:spPr>
          <a:xfrm flipV="1">
            <a:off x="2302581" y="4804525"/>
            <a:ext cx="5400000" cy="360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1E727A-FC9D-4EFA-960A-BD2E9EAC31DC}"/>
              </a:ext>
            </a:extLst>
          </p:cNvPr>
          <p:cNvSpPr txBox="1"/>
          <p:nvPr/>
        </p:nvSpPr>
        <p:spPr>
          <a:xfrm>
            <a:off x="3133465" y="2962039"/>
            <a:ext cx="76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28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18B804-926A-46B8-BC13-F56C2B78F74D}"/>
              </a:ext>
            </a:extLst>
          </p:cNvPr>
          <p:cNvCxnSpPr/>
          <p:nvPr/>
        </p:nvCxnSpPr>
        <p:spPr>
          <a:xfrm>
            <a:off x="3208870" y="3429000"/>
            <a:ext cx="50994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590A0C-1367-46D9-8156-567475926868}"/>
              </a:ext>
            </a:extLst>
          </p:cNvPr>
          <p:cNvSpPr txBox="1"/>
          <p:nvPr/>
        </p:nvSpPr>
        <p:spPr>
          <a:xfrm>
            <a:off x="3208870" y="3544728"/>
            <a:ext cx="2712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활용하기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939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DA6B1-3929-459F-AE52-8977EA4F591D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8C3CD1-1F4B-41C6-8241-7FE48B51B09D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891CA-12F6-4D62-BBE2-54C0189D511A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배포하기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4DFFC4-2D81-4A7D-98A1-C24CD438837A}"/>
              </a:ext>
            </a:extLst>
          </p:cNvPr>
          <p:cNvSpPr/>
          <p:nvPr/>
        </p:nvSpPr>
        <p:spPr>
          <a:xfrm>
            <a:off x="7721602" y="730158"/>
            <a:ext cx="4313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hlinkClick r:id="rId2"/>
              </a:rPr>
              <a:t>https://firstprogramming.tistory.com/56</a:t>
            </a:r>
            <a:endParaRPr lang="en-US" altLang="ko-KR" dirty="0"/>
          </a:p>
          <a:p>
            <a:pPr algn="r"/>
            <a:r>
              <a:rPr lang="ko-KR" altLang="en-US" dirty="0"/>
              <a:t>참고</a:t>
            </a:r>
            <a:r>
              <a:rPr lang="en-US" altLang="ko-KR" dirty="0"/>
              <a:t>: shinyapps.io</a:t>
            </a:r>
            <a:r>
              <a:rPr lang="ko-KR" altLang="en-US" dirty="0"/>
              <a:t> 설치방법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AF0E08-C813-4331-8812-E6BE1994F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67" r="10468" b="11161"/>
          <a:stretch/>
        </p:blipFill>
        <p:spPr>
          <a:xfrm>
            <a:off x="1234440" y="1981332"/>
            <a:ext cx="9016997" cy="47401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FF15B3-3758-49D7-8771-B3DA9A8AB324}"/>
              </a:ext>
            </a:extLst>
          </p:cNvPr>
          <p:cNvSpPr txBox="1"/>
          <p:nvPr/>
        </p:nvSpPr>
        <p:spPr>
          <a:xfrm>
            <a:off x="597508" y="1495416"/>
            <a:ext cx="7723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1. shinyapps.io </a:t>
            </a:r>
            <a:r>
              <a:rPr lang="ko-KR" altLang="en-US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접속한뒤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계정 생성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(sign up with google)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A43F226-92A3-497D-9DA0-1057A4A27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96" y="5437714"/>
            <a:ext cx="272305" cy="2723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531E3A-73A4-40DD-AD1C-D89DC4DF9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097" y="1695471"/>
            <a:ext cx="3583305" cy="32703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B925EA-E6EF-4D89-956E-934D03B84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267" y="4079098"/>
            <a:ext cx="272305" cy="27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37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DA6B1-3929-459F-AE52-8977EA4F591D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891CA-12F6-4D62-BBE2-54C0189D511A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배포하기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4DFFC4-2D81-4A7D-98A1-C24CD438837A}"/>
              </a:ext>
            </a:extLst>
          </p:cNvPr>
          <p:cNvSpPr/>
          <p:nvPr/>
        </p:nvSpPr>
        <p:spPr>
          <a:xfrm>
            <a:off x="7721602" y="730158"/>
            <a:ext cx="4313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hlinkClick r:id="rId2"/>
              </a:rPr>
              <a:t>https://firstprogramming.tistory.com/56</a:t>
            </a:r>
            <a:endParaRPr lang="en-US" altLang="ko-KR" dirty="0"/>
          </a:p>
          <a:p>
            <a:pPr algn="r"/>
            <a:r>
              <a:rPr lang="ko-KR" altLang="en-US" dirty="0"/>
              <a:t>참고</a:t>
            </a:r>
            <a:r>
              <a:rPr lang="en-US" altLang="ko-KR" dirty="0"/>
              <a:t>: shinyapps.io</a:t>
            </a:r>
            <a:r>
              <a:rPr lang="ko-KR" altLang="en-US" dirty="0"/>
              <a:t> 설치방법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F15B3-3758-49D7-8771-B3DA9A8AB324}"/>
              </a:ext>
            </a:extLst>
          </p:cNvPr>
          <p:cNvSpPr txBox="1"/>
          <p:nvPr/>
        </p:nvSpPr>
        <p:spPr>
          <a:xfrm>
            <a:off x="597508" y="1495416"/>
            <a:ext cx="8419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2.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첫 페이지에 적힌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step 1,2,3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그대로 따라하기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(R console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창에서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237D7F8-C6DB-4208-9B4B-D2A112E11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185" y="2014453"/>
            <a:ext cx="8989629" cy="456631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58F2FB1-AB44-4D6A-AE8A-BFE41AA519BF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859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DA6B1-3929-459F-AE52-8977EA4F591D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891CA-12F6-4D62-BBE2-54C0189D511A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배포하기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4DFFC4-2D81-4A7D-98A1-C24CD438837A}"/>
              </a:ext>
            </a:extLst>
          </p:cNvPr>
          <p:cNvSpPr/>
          <p:nvPr/>
        </p:nvSpPr>
        <p:spPr>
          <a:xfrm>
            <a:off x="7721602" y="730158"/>
            <a:ext cx="4313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hlinkClick r:id="rId2"/>
              </a:rPr>
              <a:t>https://firstprogramming.tistory.com/56</a:t>
            </a:r>
            <a:endParaRPr lang="en-US" altLang="ko-KR" dirty="0"/>
          </a:p>
          <a:p>
            <a:pPr algn="r"/>
            <a:r>
              <a:rPr lang="ko-KR" altLang="en-US" dirty="0"/>
              <a:t>참고</a:t>
            </a:r>
            <a:r>
              <a:rPr lang="en-US" altLang="ko-KR" dirty="0"/>
              <a:t>: shinyapps.io</a:t>
            </a:r>
            <a:r>
              <a:rPr lang="ko-KR" altLang="en-US" dirty="0"/>
              <a:t> 설치방법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F15B3-3758-49D7-8771-B3DA9A8AB324}"/>
              </a:ext>
            </a:extLst>
          </p:cNvPr>
          <p:cNvSpPr txBox="1"/>
          <p:nvPr/>
        </p:nvSpPr>
        <p:spPr>
          <a:xfrm>
            <a:off x="597508" y="1495416"/>
            <a:ext cx="7723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3.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마지막에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 console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창에 저렇게 뜨면 배포 완료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C0A826-C66F-46CC-97C8-BE6779291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47" y="2657484"/>
            <a:ext cx="7829550" cy="27051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E86221-5B7B-4F74-953D-8B47610273A6}"/>
              </a:ext>
            </a:extLst>
          </p:cNvPr>
          <p:cNvSpPr/>
          <p:nvPr/>
        </p:nvSpPr>
        <p:spPr>
          <a:xfrm>
            <a:off x="3652143" y="2680344"/>
            <a:ext cx="3187584" cy="258334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CD0E032-B580-4678-BF4C-84AB59B4D529}"/>
              </a:ext>
            </a:extLst>
          </p:cNvPr>
          <p:cNvCxnSpPr>
            <a:cxnSpLocks/>
          </p:cNvCxnSpPr>
          <p:nvPr/>
        </p:nvCxnSpPr>
        <p:spPr>
          <a:xfrm flipV="1">
            <a:off x="6693431" y="2459752"/>
            <a:ext cx="292592" cy="344053"/>
          </a:xfrm>
          <a:prstGeom prst="straightConnector1">
            <a:avLst/>
          </a:prstGeom>
          <a:ln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11CC97-3CD6-421E-BE0F-B643D416E390}"/>
              </a:ext>
            </a:extLst>
          </p:cNvPr>
          <p:cNvSpPr txBox="1"/>
          <p:nvPr/>
        </p:nvSpPr>
        <p:spPr>
          <a:xfrm>
            <a:off x="7097903" y="2151030"/>
            <a:ext cx="383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ui.R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server.R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 있는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작업폴더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50B8B4-BDD6-45DF-B2DF-6EFC2140A859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153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예습과제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예습과제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66CE3CFE-97A4-40D6-8A2D-2C4C7169E1ED}"/>
              </a:ext>
            </a:extLst>
          </p:cNvPr>
          <p:cNvSpPr txBox="1"/>
          <p:nvPr/>
        </p:nvSpPr>
        <p:spPr>
          <a:xfrm>
            <a:off x="1099127" y="1734923"/>
            <a:ext cx="4996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 action="ppaction://hlinksldjump"/>
              </a:rPr>
              <a:t>dashboardBody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 action="ppaction://hlinksldjump"/>
              </a:rPr>
              <a:t>(widget)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9AA415-EC65-47A6-A076-730FB8838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31" y="2311944"/>
            <a:ext cx="4848770" cy="280164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A12D5D-C7E2-408D-AA69-5E5273C3F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600" y="1473311"/>
            <a:ext cx="5818793" cy="467512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CB31E9-CF59-49E8-B4E8-2FAEE71887D1}"/>
              </a:ext>
            </a:extLst>
          </p:cNvPr>
          <p:cNvSpPr txBox="1"/>
          <p:nvPr/>
        </p:nvSpPr>
        <p:spPr>
          <a:xfrm>
            <a:off x="863031" y="518980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D36312-A18B-4247-9E7A-F746AB995A63}"/>
              </a:ext>
            </a:extLst>
          </p:cNvPr>
          <p:cNvSpPr txBox="1"/>
          <p:nvPr/>
        </p:nvSpPr>
        <p:spPr>
          <a:xfrm>
            <a:off x="6084401" y="110397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367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DA6B1-3929-459F-AE52-8977EA4F591D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891CA-12F6-4D62-BBE2-54C0189D511A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배포하기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4DFFC4-2D81-4A7D-98A1-C24CD438837A}"/>
              </a:ext>
            </a:extLst>
          </p:cNvPr>
          <p:cNvSpPr/>
          <p:nvPr/>
        </p:nvSpPr>
        <p:spPr>
          <a:xfrm>
            <a:off x="7721602" y="730158"/>
            <a:ext cx="4313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hlinkClick r:id="rId2"/>
              </a:rPr>
              <a:t>https://firstprogramming.tistory.com/56</a:t>
            </a:r>
            <a:endParaRPr lang="en-US" altLang="ko-KR" dirty="0"/>
          </a:p>
          <a:p>
            <a:pPr algn="r"/>
            <a:r>
              <a:rPr lang="ko-KR" altLang="en-US" dirty="0"/>
              <a:t>참고</a:t>
            </a:r>
            <a:r>
              <a:rPr lang="en-US" altLang="ko-KR" dirty="0"/>
              <a:t>: shinyapps.io</a:t>
            </a:r>
            <a:r>
              <a:rPr lang="ko-KR" altLang="en-US" dirty="0"/>
              <a:t> 설치방법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F15B3-3758-49D7-8771-B3DA9A8AB324}"/>
              </a:ext>
            </a:extLst>
          </p:cNvPr>
          <p:cNvSpPr txBox="1"/>
          <p:nvPr/>
        </p:nvSpPr>
        <p:spPr>
          <a:xfrm>
            <a:off x="597508" y="1495416"/>
            <a:ext cx="8775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4. shinyapps.io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돌아가서 링크로 되어있는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URL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8AFF36-4B82-49EF-8DA6-BCDB83384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22" r="12041"/>
          <a:stretch/>
        </p:blipFill>
        <p:spPr>
          <a:xfrm>
            <a:off x="240029" y="2088140"/>
            <a:ext cx="6880861" cy="40044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EA33DB-32B4-47FE-9126-A9F94B65C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55" y="4459841"/>
            <a:ext cx="272305" cy="2723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DCD167-A369-45A7-B056-FA8B612BE6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772" t="14382" r="14875" b="14382"/>
          <a:stretch/>
        </p:blipFill>
        <p:spPr>
          <a:xfrm>
            <a:off x="5879931" y="2789364"/>
            <a:ext cx="5967842" cy="34985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54FC5F-97A8-4399-9F77-EFAF7F129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547" y="5362584"/>
            <a:ext cx="272305" cy="2723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382662-C06E-4D6B-892E-3FF1D5AF3CBC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539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DA6B1-3929-459F-AE52-8977EA4F591D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891CA-12F6-4D62-BBE2-54C0189D511A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shiny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배포하기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4DFFC4-2D81-4A7D-98A1-C24CD438837A}"/>
              </a:ext>
            </a:extLst>
          </p:cNvPr>
          <p:cNvSpPr/>
          <p:nvPr/>
        </p:nvSpPr>
        <p:spPr>
          <a:xfrm>
            <a:off x="7721602" y="730158"/>
            <a:ext cx="4313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>
                <a:hlinkClick r:id="rId2"/>
              </a:rPr>
              <a:t>https://firstprogramming.tistory.com/56</a:t>
            </a:r>
            <a:endParaRPr lang="en-US" altLang="ko-KR" dirty="0"/>
          </a:p>
          <a:p>
            <a:pPr algn="r"/>
            <a:r>
              <a:rPr lang="ko-KR" altLang="en-US" dirty="0"/>
              <a:t>참고</a:t>
            </a:r>
            <a:r>
              <a:rPr lang="en-US" altLang="ko-KR" dirty="0"/>
              <a:t>: shinyapps.io</a:t>
            </a:r>
            <a:r>
              <a:rPr lang="ko-KR" altLang="en-US" dirty="0"/>
              <a:t> 설치방법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F15B3-3758-49D7-8771-B3DA9A8AB324}"/>
              </a:ext>
            </a:extLst>
          </p:cNvPr>
          <p:cNvSpPr txBox="1"/>
          <p:nvPr/>
        </p:nvSpPr>
        <p:spPr>
          <a:xfrm>
            <a:off x="597508" y="1495416"/>
            <a:ext cx="8775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5.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 탭으로 열린 것을 확인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링크만 있으면 </a:t>
            </a:r>
            <a:r>
              <a:rPr lang="ko-KR" altLang="en-US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아무곳에서나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실행가능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8DD6FB-4A7D-4209-97B7-68494EE48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3"/>
          <a:stretch/>
        </p:blipFill>
        <p:spPr>
          <a:xfrm>
            <a:off x="2493314" y="1996637"/>
            <a:ext cx="7530796" cy="44619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026435-79DF-4A83-970A-4C95CDAB8E98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1205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496A7063-E2D1-4A16-9B30-52AE8C444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67" r="4684"/>
          <a:stretch/>
        </p:blipFill>
        <p:spPr>
          <a:xfrm>
            <a:off x="5403545" y="1898179"/>
            <a:ext cx="6414110" cy="344582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19F41A02-B14B-4B57-B956-98080196B3C0}" type="slidenum">
              <a:rPr lang="en-US" altLang="ko-KR" smtClean="0"/>
              <a:pPr latinLnBrk="0">
                <a:spcAft>
                  <a:spcPts val="600"/>
                </a:spcAft>
              </a:pPr>
              <a:t>52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6650-646A-4FCC-B51F-DA0BC660FC4F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55583-CBD4-40DD-8589-1FCCA648F454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ED6C-3DD7-40FB-9F05-51E6FC947D35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CA6B72-EC26-480D-83BA-051C4A3D5830}"/>
              </a:ext>
            </a:extLst>
          </p:cNvPr>
          <p:cNvSpPr txBox="1"/>
          <p:nvPr/>
        </p:nvSpPr>
        <p:spPr>
          <a:xfrm>
            <a:off x="706012" y="1919449"/>
            <a:ext cx="4540514" cy="441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 git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소프트웨어 개발 프로젝트를 위한 소스코드 관리 서비스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장점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코드의 공유와 협업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저장소가 </a:t>
            </a:r>
            <a:r>
              <a:rPr lang="en-US" altLang="ko-KR" b="1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github</a:t>
            </a:r>
            <a:endParaRPr lang="en-US" altLang="ko-KR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로컬저장소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(local) : 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내컴퓨터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주로 코드 작업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원격저장소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(remote) : 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git-hub,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로컬에서 만든 파일을 저장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효율적인 코드관리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en-US" altLang="ko-KR" b="1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gitkraken</a:t>
            </a:r>
            <a:endParaRPr lang="en-US" altLang="ko-KR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cmd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명령어가 아닌 클릭방식으로 코드 관리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85D70-3E45-4CF5-9FEB-37133B8B36AC}"/>
              </a:ext>
            </a:extLst>
          </p:cNvPr>
          <p:cNvSpPr txBox="1"/>
          <p:nvPr/>
        </p:nvSpPr>
        <p:spPr>
          <a:xfrm>
            <a:off x="7897091" y="5576915"/>
            <a:ext cx="383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</a:t>
            </a:r>
            <a:r>
              <a:rPr lang="en-US" altLang="ko-KR" dirty="0">
                <a:hlinkClick r:id="rId3"/>
              </a:rPr>
              <a:t>https://github.com/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537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19F41A02-B14B-4B57-B956-98080196B3C0}" type="slidenum">
              <a:rPr lang="en-US" altLang="ko-KR" smtClean="0"/>
              <a:pPr latinLnBrk="0">
                <a:spcAft>
                  <a:spcPts val="600"/>
                </a:spcAft>
              </a:pPr>
              <a:t>53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6650-646A-4FCC-B51F-DA0BC660FC4F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55583-CBD4-40DD-8589-1FCCA648F454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ED6C-3DD7-40FB-9F05-51E6FC947D35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A0F12-05BA-4D66-9678-81B0392EA42E}"/>
              </a:ext>
            </a:extLst>
          </p:cNvPr>
          <p:cNvSpPr txBox="1"/>
          <p:nvPr/>
        </p:nvSpPr>
        <p:spPr>
          <a:xfrm>
            <a:off x="591128" y="1512126"/>
            <a:ext cx="428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0.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사전작업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69599-1EF4-4AF8-B836-95580D7B28C1}"/>
              </a:ext>
            </a:extLst>
          </p:cNvPr>
          <p:cNvSpPr txBox="1"/>
          <p:nvPr/>
        </p:nvSpPr>
        <p:spPr>
          <a:xfrm>
            <a:off x="1274909" y="2232446"/>
            <a:ext cx="428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2"/>
              </a:rPr>
              <a:t>https://github.com/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73531-65EB-415B-B06C-F6D66007121D}"/>
              </a:ext>
            </a:extLst>
          </p:cNvPr>
          <p:cNvSpPr txBox="1"/>
          <p:nvPr/>
        </p:nvSpPr>
        <p:spPr>
          <a:xfrm>
            <a:off x="6471094" y="2212491"/>
            <a:ext cx="46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gitkraken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https://www.gitkraken.com/</a:t>
            </a:r>
            <a:endParaRPr lang="en-US" altLang="ko-KR" dirty="0"/>
          </a:p>
        </p:txBody>
      </p:sp>
      <p:pic>
        <p:nvPicPr>
          <p:cNvPr id="13" name="그림 12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5F7A331D-946B-4EF0-975D-85D1F4B6CE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67" r="4684"/>
          <a:stretch/>
        </p:blipFill>
        <p:spPr>
          <a:xfrm>
            <a:off x="850310" y="2921988"/>
            <a:ext cx="4941181" cy="265452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7BBAE1-0C6C-4704-9991-AE57FB67F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672" y="2921988"/>
            <a:ext cx="5082916" cy="25989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6C9EB3-735A-4E6F-8A52-EC0C95A68F30}"/>
              </a:ext>
            </a:extLst>
          </p:cNvPr>
          <p:cNvSpPr txBox="1"/>
          <p:nvPr/>
        </p:nvSpPr>
        <p:spPr>
          <a:xfrm>
            <a:off x="2339706" y="5732012"/>
            <a:ext cx="402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github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계정 생성하기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BA33DD-A50F-4DD7-B186-15A10857F075}"/>
              </a:ext>
            </a:extLst>
          </p:cNvPr>
          <p:cNvSpPr txBox="1"/>
          <p:nvPr/>
        </p:nvSpPr>
        <p:spPr>
          <a:xfrm>
            <a:off x="6471094" y="5657646"/>
            <a:ext cx="4791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왼쪽에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Free Download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클릭하여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gitkraken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설치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얘는 회원가입 필요 없음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!)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976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19F41A02-B14B-4B57-B956-98080196B3C0}" type="slidenum">
              <a:rPr lang="en-US" altLang="ko-KR" smtClean="0"/>
              <a:pPr latinLnBrk="0">
                <a:spcAft>
                  <a:spcPts val="600"/>
                </a:spcAft>
              </a:pPr>
              <a:t>54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6650-646A-4FCC-B51F-DA0BC660FC4F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55583-CBD4-40DD-8589-1FCCA648F454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ED6C-3DD7-40FB-9F05-51E6FC947D35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44D05-4E3A-409D-88D3-A4E0BBF190EB}"/>
              </a:ext>
            </a:extLst>
          </p:cNvPr>
          <p:cNvSpPr txBox="1"/>
          <p:nvPr/>
        </p:nvSpPr>
        <p:spPr>
          <a:xfrm>
            <a:off x="591128" y="1512126"/>
            <a:ext cx="428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1.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저장소 만들기</a:t>
            </a:r>
          </a:p>
        </p:txBody>
      </p:sp>
      <p:pic>
        <p:nvPicPr>
          <p:cNvPr id="9" name="그림 8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3CF5655E-DBE2-4AD5-9CEA-6C3BD18B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67" r="4684"/>
          <a:stretch/>
        </p:blipFill>
        <p:spPr>
          <a:xfrm>
            <a:off x="763828" y="2127659"/>
            <a:ext cx="6969189" cy="374402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307F19-9427-4DC3-B835-2A8CBA463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654" y="3669141"/>
            <a:ext cx="249382" cy="2493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19FBB70-AC5C-48F9-8FB6-8E9702CADD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69" t="14381" r="23421" b="1991"/>
          <a:stretch/>
        </p:blipFill>
        <p:spPr>
          <a:xfrm>
            <a:off x="3635772" y="2603744"/>
            <a:ext cx="4920455" cy="411773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EAF4C8-93A8-413E-B98C-FBBCCF86E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91" y="6414221"/>
            <a:ext cx="249382" cy="249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C2C971-B5D0-480B-A209-BFCD3225A614}"/>
              </a:ext>
            </a:extLst>
          </p:cNvPr>
          <p:cNvSpPr txBox="1"/>
          <p:nvPr/>
        </p:nvSpPr>
        <p:spPr>
          <a:xfrm>
            <a:off x="7733017" y="1099490"/>
            <a:ext cx="4285672" cy="1138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내부의 원격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(remote)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저장소 만들기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69875" indent="-269875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컴퓨터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로컬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있는 저장공간이 아닌 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69875">
              <a:lnSpc>
                <a:spcPct val="130000"/>
              </a:lnSpc>
            </a:pPr>
            <a:r>
              <a:rPr lang="en-US" altLang="ko-KR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 </a:t>
            </a:r>
            <a:r>
              <a:rPr lang="ko-KR" altLang="en-US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자체의 원격 저장소</a:t>
            </a:r>
            <a:endParaRPr lang="en-US" altLang="ko-KR" b="1" dirty="0">
              <a:solidFill>
                <a:srgbClr val="FF993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A49952-AF13-41F6-AAFB-8AEEE98FEAAF}"/>
              </a:ext>
            </a:extLst>
          </p:cNvPr>
          <p:cNvSpPr/>
          <p:nvPr/>
        </p:nvSpPr>
        <p:spPr>
          <a:xfrm>
            <a:off x="4456552" y="3456709"/>
            <a:ext cx="1813806" cy="345371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34C5F82-D601-4B44-A6FB-80322F3A245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270358" y="3629395"/>
            <a:ext cx="2522660" cy="164437"/>
          </a:xfrm>
          <a:prstGeom prst="straightConnector1">
            <a:avLst/>
          </a:prstGeom>
          <a:ln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C60BAC-C3D3-433F-89E1-E0147AAF392B}"/>
              </a:ext>
            </a:extLst>
          </p:cNvPr>
          <p:cNvSpPr txBox="1"/>
          <p:nvPr/>
        </p:nvSpPr>
        <p:spPr>
          <a:xfrm>
            <a:off x="8885382" y="3609166"/>
            <a:ext cx="258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github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저장소 이름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9ABE2A-C30D-434E-B325-DFAE688BF661}"/>
              </a:ext>
            </a:extLst>
          </p:cNvPr>
          <p:cNvSpPr/>
          <p:nvPr/>
        </p:nvSpPr>
        <p:spPr>
          <a:xfrm>
            <a:off x="3778165" y="4105479"/>
            <a:ext cx="1813806" cy="345371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2334426-631F-487B-92E0-85997F8A36D5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591971" y="4278165"/>
            <a:ext cx="3385774" cy="303071"/>
          </a:xfrm>
          <a:prstGeom prst="straightConnector1">
            <a:avLst/>
          </a:prstGeom>
          <a:ln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BAF5555-C0B3-471C-8FC6-6BA922089BEA}"/>
              </a:ext>
            </a:extLst>
          </p:cNvPr>
          <p:cNvSpPr txBox="1"/>
          <p:nvPr/>
        </p:nvSpPr>
        <p:spPr>
          <a:xfrm>
            <a:off x="8977745" y="4352178"/>
            <a:ext cx="258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저장소 설명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선택사항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18C224-6FEC-4457-8CAD-BC247E7860FD}"/>
              </a:ext>
            </a:extLst>
          </p:cNvPr>
          <p:cNvSpPr/>
          <p:nvPr/>
        </p:nvSpPr>
        <p:spPr>
          <a:xfrm>
            <a:off x="3782235" y="4622837"/>
            <a:ext cx="1813806" cy="345371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B57A54-3B09-4A73-AC95-6423A51666C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596041" y="4795523"/>
            <a:ext cx="3106649" cy="500044"/>
          </a:xfrm>
          <a:prstGeom prst="straightConnector1">
            <a:avLst/>
          </a:prstGeom>
          <a:ln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C49B5C6-10D5-4122-AE36-EEAE934A2F3A}"/>
              </a:ext>
            </a:extLst>
          </p:cNvPr>
          <p:cNvSpPr txBox="1"/>
          <p:nvPr/>
        </p:nvSpPr>
        <p:spPr>
          <a:xfrm>
            <a:off x="8753624" y="5094702"/>
            <a:ext cx="3037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전체공개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(public)</a:t>
            </a:r>
          </a:p>
          <a:p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개인소장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(private) :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유료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,,,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73B6BC9-B749-44F0-9356-5FC5336CC57F}"/>
              </a:ext>
            </a:extLst>
          </p:cNvPr>
          <p:cNvSpPr/>
          <p:nvPr/>
        </p:nvSpPr>
        <p:spPr>
          <a:xfrm>
            <a:off x="3782235" y="5538044"/>
            <a:ext cx="1813806" cy="345371"/>
          </a:xfrm>
          <a:prstGeom prst="rect">
            <a:avLst/>
          </a:prstGeom>
          <a:solidFill>
            <a:srgbClr val="CCC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D11BB44-D51C-4C7B-84CC-05633BDDF7B4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596041" y="5710730"/>
            <a:ext cx="3196977" cy="464349"/>
          </a:xfrm>
          <a:prstGeom prst="straightConnector1">
            <a:avLst/>
          </a:prstGeom>
          <a:ln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5C6F52A-0110-4193-A2B5-F6359266CFAB}"/>
              </a:ext>
            </a:extLst>
          </p:cNvPr>
          <p:cNvSpPr txBox="1"/>
          <p:nvPr/>
        </p:nvSpPr>
        <p:spPr>
          <a:xfrm>
            <a:off x="8839200" y="5969657"/>
            <a:ext cx="258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설명 쓰는 파일</a:t>
            </a:r>
          </a:p>
        </p:txBody>
      </p:sp>
    </p:spTree>
    <p:extLst>
      <p:ext uri="{BB962C8B-B14F-4D97-AF65-F5344CB8AC3E}">
        <p14:creationId xmlns:p14="http://schemas.microsoft.com/office/powerpoint/2010/main" val="658412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19F41A02-B14B-4B57-B956-98080196B3C0}" type="slidenum">
              <a:rPr lang="en-US" altLang="ko-KR" smtClean="0"/>
              <a:pPr latinLnBrk="0">
                <a:spcAft>
                  <a:spcPts val="600"/>
                </a:spcAft>
              </a:pPr>
              <a:t>55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6650-646A-4FCC-B51F-DA0BC660FC4F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55583-CBD4-40DD-8589-1FCCA648F454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ED6C-3DD7-40FB-9F05-51E6FC947D35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256140-7845-4B34-BABB-A933D7FB4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2" t="6878" r="12684" b="10647"/>
          <a:stretch/>
        </p:blipFill>
        <p:spPr>
          <a:xfrm>
            <a:off x="838201" y="2016658"/>
            <a:ext cx="7516528" cy="44038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C4A2034-B34B-485E-BD49-C4C6C5D57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793" y="1139112"/>
            <a:ext cx="5223967" cy="335280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8E0373-E615-4D80-9DF7-39FD9FE41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966" y="3186978"/>
            <a:ext cx="6920564" cy="353449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D4EA314-0A05-47AC-95AE-1916CAC5F1AF}"/>
              </a:ext>
            </a:extLst>
          </p:cNvPr>
          <p:cNvCxnSpPr/>
          <p:nvPr/>
        </p:nvCxnSpPr>
        <p:spPr>
          <a:xfrm>
            <a:off x="2589658" y="4023360"/>
            <a:ext cx="2432725" cy="500434"/>
          </a:xfrm>
          <a:prstGeom prst="straightConnector1">
            <a:avLst/>
          </a:prstGeom>
          <a:ln w="12700">
            <a:solidFill>
              <a:schemeClr val="bg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그리기, 테이블, 비행기이(가) 표시된 사진&#10;&#10;자동 생성된 설명">
            <a:extLst>
              <a:ext uri="{FF2B5EF4-FFF2-40B4-BE49-F238E27FC236}">
                <a16:creationId xmlns:a16="http://schemas.microsoft.com/office/drawing/2014/main" id="{3E26B722-CA56-4694-AD73-657614CE0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862" y="5943176"/>
            <a:ext cx="189233" cy="189233"/>
          </a:xfrm>
          <a:prstGeom prst="rect">
            <a:avLst/>
          </a:prstGeom>
        </p:spPr>
      </p:pic>
      <p:pic>
        <p:nvPicPr>
          <p:cNvPr id="13" name="그림 12" descr="그리기, 테이블, 비행기이(가) 표시된 사진&#10;&#10;자동 생성된 설명">
            <a:extLst>
              <a:ext uri="{FF2B5EF4-FFF2-40B4-BE49-F238E27FC236}">
                <a16:creationId xmlns:a16="http://schemas.microsoft.com/office/drawing/2014/main" id="{428CDC5F-538A-4A32-B5F1-C53BFF513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297" y="5033318"/>
            <a:ext cx="189233" cy="1892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064BD7-B930-42BA-A966-7AB14D13BC6E}"/>
              </a:ext>
            </a:extLst>
          </p:cNvPr>
          <p:cNvSpPr/>
          <p:nvPr/>
        </p:nvSpPr>
        <p:spPr>
          <a:xfrm>
            <a:off x="9735122" y="2652929"/>
            <a:ext cx="1828800" cy="27394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C38238A-1194-4802-9489-A482F01D4587}"/>
              </a:ext>
            </a:extLst>
          </p:cNvPr>
          <p:cNvSpPr/>
          <p:nvPr/>
        </p:nvSpPr>
        <p:spPr>
          <a:xfrm>
            <a:off x="5067080" y="4316169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43E823-6F9F-4B6C-BCA1-659A020A2092}"/>
              </a:ext>
            </a:extLst>
          </p:cNvPr>
          <p:cNvSpPr/>
          <p:nvPr/>
        </p:nvSpPr>
        <p:spPr>
          <a:xfrm>
            <a:off x="9956591" y="4691192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E51FE02-AB46-4D0C-91CF-BC74AA5F533E}"/>
              </a:ext>
            </a:extLst>
          </p:cNvPr>
          <p:cNvSpPr/>
          <p:nvPr/>
        </p:nvSpPr>
        <p:spPr>
          <a:xfrm>
            <a:off x="7953812" y="5032614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058CC5E-E1FB-4A6D-9E33-2BE0EEEEBF3E}"/>
              </a:ext>
            </a:extLst>
          </p:cNvPr>
          <p:cNvSpPr/>
          <p:nvPr/>
        </p:nvSpPr>
        <p:spPr>
          <a:xfrm>
            <a:off x="9620876" y="5714368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F345767-0E2E-4409-931D-86EE42AA3ACF}"/>
              </a:ext>
            </a:extLst>
          </p:cNvPr>
          <p:cNvCxnSpPr>
            <a:cxnSpLocks/>
          </p:cNvCxnSpPr>
          <p:nvPr/>
        </p:nvCxnSpPr>
        <p:spPr>
          <a:xfrm flipH="1">
            <a:off x="9543730" y="2935359"/>
            <a:ext cx="301030" cy="2190033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CA3530C-B990-4A83-ADDE-7B36EBFC238A}"/>
              </a:ext>
            </a:extLst>
          </p:cNvPr>
          <p:cNvSpPr txBox="1"/>
          <p:nvPr/>
        </p:nvSpPr>
        <p:spPr>
          <a:xfrm>
            <a:off x="6347724" y="769780"/>
            <a:ext cx="249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github.com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44D05-4E3A-409D-88D3-A4E0BBF190EB}"/>
              </a:ext>
            </a:extLst>
          </p:cNvPr>
          <p:cNvSpPr txBox="1"/>
          <p:nvPr/>
        </p:nvSpPr>
        <p:spPr>
          <a:xfrm>
            <a:off x="591128" y="1512126"/>
            <a:ext cx="6410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2. </a:t>
            </a:r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gitkraken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저장소 복사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open now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04D072-07B6-4509-AE93-1D08EBF1FD37}"/>
              </a:ext>
            </a:extLst>
          </p:cNvPr>
          <p:cNvSpPr/>
          <p:nvPr/>
        </p:nvSpPr>
        <p:spPr>
          <a:xfrm>
            <a:off x="8068963" y="4809825"/>
            <a:ext cx="1248496" cy="2267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BCA375-71A4-4A4C-8400-CAFEA6E5D628}"/>
              </a:ext>
            </a:extLst>
          </p:cNvPr>
          <p:cNvSpPr txBox="1"/>
          <p:nvPr/>
        </p:nvSpPr>
        <p:spPr>
          <a:xfrm>
            <a:off x="6962231" y="3880452"/>
            <a:ext cx="2718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이 경로에 </a:t>
            </a:r>
            <a:r>
              <a:rPr lang="en-US" altLang="ko-KR" sz="1600" dirty="0" err="1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github</a:t>
            </a:r>
            <a:r>
              <a:rPr lang="ko-KR" altLang="en-US" sz="16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와 연동되는 </a:t>
            </a:r>
            <a:r>
              <a:rPr lang="en-US" altLang="ko-KR" sz="1600" dirty="0" err="1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bitamin</a:t>
            </a:r>
            <a:r>
              <a:rPr lang="en-US" altLang="ko-KR" sz="16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폴더가 생성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9BEAC8E-BD64-4B56-978D-DC1B23639278}"/>
              </a:ext>
            </a:extLst>
          </p:cNvPr>
          <p:cNvCxnSpPr/>
          <p:nvPr/>
        </p:nvCxnSpPr>
        <p:spPr>
          <a:xfrm flipH="1">
            <a:off x="9062776" y="4374689"/>
            <a:ext cx="157734" cy="3484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54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26D64C7-07B4-4110-AE66-0DE9F7F28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6" r="11216" b="30991"/>
          <a:stretch/>
        </p:blipFill>
        <p:spPr>
          <a:xfrm>
            <a:off x="1241854" y="2421192"/>
            <a:ext cx="9708292" cy="386780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19F41A02-B14B-4B57-B956-98080196B3C0}" type="slidenum">
              <a:rPr lang="en-US" altLang="ko-KR" smtClean="0"/>
              <a:pPr latinLnBrk="0">
                <a:spcAft>
                  <a:spcPts val="600"/>
                </a:spcAft>
              </a:pPr>
              <a:t>56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6650-646A-4FCC-B51F-DA0BC660FC4F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55583-CBD4-40DD-8589-1FCCA648F454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ED6C-3DD7-40FB-9F05-51E6FC947D35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44D05-4E3A-409D-88D3-A4E0BBF190EB}"/>
              </a:ext>
            </a:extLst>
          </p:cNvPr>
          <p:cNvSpPr txBox="1"/>
          <p:nvPr/>
        </p:nvSpPr>
        <p:spPr>
          <a:xfrm>
            <a:off x="591128" y="1512126"/>
            <a:ext cx="10762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3.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하위 </a:t>
            </a:r>
            <a:r>
              <a:rPr lang="ko-KR" altLang="en-US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브랜치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생성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2BC793-39A8-404A-823B-77288F967B8B}"/>
              </a:ext>
            </a:extLst>
          </p:cNvPr>
          <p:cNvSpPr/>
          <p:nvPr/>
        </p:nvSpPr>
        <p:spPr>
          <a:xfrm>
            <a:off x="5791201" y="2696105"/>
            <a:ext cx="827773" cy="3850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F5B01A0-1840-4118-B551-A8A72FF32A9A}"/>
              </a:ext>
            </a:extLst>
          </p:cNvPr>
          <p:cNvCxnSpPr>
            <a:cxnSpLocks/>
          </p:cNvCxnSpPr>
          <p:nvPr/>
        </p:nvCxnSpPr>
        <p:spPr>
          <a:xfrm flipV="1">
            <a:off x="6618974" y="1977081"/>
            <a:ext cx="523231" cy="719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4AE251-D059-4EE9-90AB-D8A9DBA787C6}"/>
              </a:ext>
            </a:extLst>
          </p:cNvPr>
          <p:cNvSpPr txBox="1"/>
          <p:nvPr/>
        </p:nvSpPr>
        <p:spPr>
          <a:xfrm>
            <a:off x="7241060" y="1575610"/>
            <a:ext cx="5090984" cy="778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push :</a:t>
            </a:r>
            <a:r>
              <a:rPr lang="ko-KR" altLang="en-US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Local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저장소의 파일을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github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 복사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pull :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github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파일을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local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저장소로 복사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85C8E1-A660-4CAE-89AE-B657FD6118E6}"/>
              </a:ext>
            </a:extLst>
          </p:cNvPr>
          <p:cNvSpPr/>
          <p:nvPr/>
        </p:nvSpPr>
        <p:spPr>
          <a:xfrm>
            <a:off x="1241854" y="3644900"/>
            <a:ext cx="1748481" cy="112480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BC6BFED-6236-4E60-8ABF-A25E1B5EE061}"/>
              </a:ext>
            </a:extLst>
          </p:cNvPr>
          <p:cNvCxnSpPr>
            <a:cxnSpLocks/>
          </p:cNvCxnSpPr>
          <p:nvPr/>
        </p:nvCxnSpPr>
        <p:spPr>
          <a:xfrm flipV="1">
            <a:off x="2116094" y="2280511"/>
            <a:ext cx="1112624" cy="1297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1B9263-8C42-4829-B9D3-EC0A9BF7C6A2}"/>
              </a:ext>
            </a:extLst>
          </p:cNvPr>
          <p:cNvSpPr txBox="1"/>
          <p:nvPr/>
        </p:nvSpPr>
        <p:spPr>
          <a:xfrm>
            <a:off x="3509190" y="1555546"/>
            <a:ext cx="3843006" cy="778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b="1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</a:lstStyle>
          <a:p>
            <a:r>
              <a:rPr lang="en-US" altLang="ko-KR" b="0" dirty="0">
                <a:solidFill>
                  <a:schemeClr val="tx1"/>
                </a:solidFill>
              </a:rPr>
              <a:t>local : </a:t>
            </a:r>
            <a:r>
              <a:rPr lang="ko-KR" altLang="en-US" b="0" dirty="0">
                <a:solidFill>
                  <a:schemeClr val="tx1"/>
                </a:solidFill>
              </a:rPr>
              <a:t>내 컴퓨터 저장소</a:t>
            </a:r>
            <a:endParaRPr lang="en-US" altLang="ko-KR" b="0" dirty="0">
              <a:solidFill>
                <a:schemeClr val="tx1"/>
              </a:solidFill>
            </a:endParaRPr>
          </a:p>
          <a:p>
            <a:r>
              <a:rPr lang="en-US" altLang="ko-KR" b="0" dirty="0">
                <a:solidFill>
                  <a:schemeClr val="tx1"/>
                </a:solidFill>
              </a:rPr>
              <a:t>remote : </a:t>
            </a:r>
            <a:r>
              <a:rPr lang="en-US" altLang="ko-KR" b="0" dirty="0" err="1">
                <a:solidFill>
                  <a:schemeClr val="tx1"/>
                </a:solidFill>
              </a:rPr>
              <a:t>github</a:t>
            </a:r>
            <a:r>
              <a:rPr lang="en-US" altLang="ko-KR" b="0" dirty="0">
                <a:solidFill>
                  <a:schemeClr val="tx1"/>
                </a:solidFill>
              </a:rPr>
              <a:t> </a:t>
            </a:r>
            <a:r>
              <a:rPr lang="ko-KR" altLang="en-US" b="0" dirty="0">
                <a:solidFill>
                  <a:schemeClr val="tx1"/>
                </a:solidFill>
              </a:rPr>
              <a:t>저장소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1E78C8D-0DB6-42DB-8FC1-B30FE003D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08" t="14382" r="39392" b="11161"/>
          <a:stretch/>
        </p:blipFill>
        <p:spPr>
          <a:xfrm>
            <a:off x="6521567" y="3341314"/>
            <a:ext cx="4178066" cy="333306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4226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26D64C7-07B4-4110-AE66-0DE9F7F28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6" r="11216" b="30991"/>
          <a:stretch/>
        </p:blipFill>
        <p:spPr>
          <a:xfrm>
            <a:off x="1241854" y="2544762"/>
            <a:ext cx="9708292" cy="386780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19F41A02-B14B-4B57-B956-98080196B3C0}" type="slidenum">
              <a:rPr lang="en-US" altLang="ko-KR" smtClean="0"/>
              <a:pPr latinLnBrk="0">
                <a:spcAft>
                  <a:spcPts val="600"/>
                </a:spcAft>
              </a:pPr>
              <a:t>57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6650-646A-4FCC-B51F-DA0BC660FC4F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55583-CBD4-40DD-8589-1FCCA648F454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ED6C-3DD7-40FB-9F05-51E6FC947D35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44D05-4E3A-409D-88D3-A4E0BBF190EB}"/>
              </a:ext>
            </a:extLst>
          </p:cNvPr>
          <p:cNvSpPr txBox="1"/>
          <p:nvPr/>
        </p:nvSpPr>
        <p:spPr>
          <a:xfrm>
            <a:off x="591128" y="1512126"/>
            <a:ext cx="428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3.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하위 </a:t>
            </a:r>
            <a:r>
              <a:rPr lang="ko-KR" altLang="en-US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브랜치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생성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CC88956-668F-441F-B8D6-4ACF1C397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147" y="3751611"/>
            <a:ext cx="2832529" cy="28770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6E8CB0-9010-46AE-B4DC-45259B2295F9}"/>
              </a:ext>
            </a:extLst>
          </p:cNvPr>
          <p:cNvSpPr txBox="1"/>
          <p:nvPr/>
        </p:nvSpPr>
        <p:spPr>
          <a:xfrm>
            <a:off x="1241854" y="2035795"/>
            <a:ext cx="7459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create branch here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클릭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-&gt; 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server, data </a:t>
            </a: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세개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브랜치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만들기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6478AA-63CD-4754-948C-2023AF6859EE}"/>
              </a:ext>
            </a:extLst>
          </p:cNvPr>
          <p:cNvSpPr txBox="1"/>
          <p:nvPr/>
        </p:nvSpPr>
        <p:spPr>
          <a:xfrm>
            <a:off x="6874333" y="741754"/>
            <a:ext cx="5894173" cy="1138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branch?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하위폴더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개념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독립적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하위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브랜치에서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필요한 것들만 상위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브랜치에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올림</a:t>
            </a:r>
          </a:p>
        </p:txBody>
      </p:sp>
    </p:spTree>
    <p:extLst>
      <p:ext uri="{BB962C8B-B14F-4D97-AF65-F5344CB8AC3E}">
        <p14:creationId xmlns:p14="http://schemas.microsoft.com/office/powerpoint/2010/main" val="30216774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19F41A02-B14B-4B57-B956-98080196B3C0}" type="slidenum">
              <a:rPr lang="en-US" altLang="ko-KR" smtClean="0"/>
              <a:pPr latinLnBrk="0">
                <a:spcAft>
                  <a:spcPts val="600"/>
                </a:spcAft>
              </a:pPr>
              <a:t>58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6650-646A-4FCC-B51F-DA0BC660FC4F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55583-CBD4-40DD-8589-1FCCA648F454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ED6C-3DD7-40FB-9F05-51E6FC947D35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44D05-4E3A-409D-88D3-A4E0BBF190EB}"/>
              </a:ext>
            </a:extLst>
          </p:cNvPr>
          <p:cNvSpPr txBox="1"/>
          <p:nvPr/>
        </p:nvSpPr>
        <p:spPr>
          <a:xfrm>
            <a:off x="591128" y="1512126"/>
            <a:ext cx="428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4. branch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파일 업로드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43BA45-B73A-476A-AB27-BBD84F1F4DE4}"/>
              </a:ext>
            </a:extLst>
          </p:cNvPr>
          <p:cNvSpPr/>
          <p:nvPr/>
        </p:nvSpPr>
        <p:spPr>
          <a:xfrm>
            <a:off x="1157417" y="3175686"/>
            <a:ext cx="1091513" cy="34599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726E3E-DEF6-4590-940E-C2533A549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088" r="13585" b="19221"/>
          <a:stretch/>
        </p:blipFill>
        <p:spPr>
          <a:xfrm>
            <a:off x="838200" y="2455704"/>
            <a:ext cx="7713139" cy="3900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6BBC80-2C5F-4962-8E24-83C832242A3B}"/>
              </a:ext>
            </a:extLst>
          </p:cNvPr>
          <p:cNvSpPr txBox="1"/>
          <p:nvPr/>
        </p:nvSpPr>
        <p:spPr>
          <a:xfrm>
            <a:off x="1253670" y="1953322"/>
            <a:ext cx="428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ex)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브랜치에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ui.R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업로드 해볼 것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12" name="그림 11" descr="그리기, 테이블, 비행기이(가) 표시된 사진&#10;&#10;자동 생성된 설명">
            <a:extLst>
              <a:ext uri="{FF2B5EF4-FFF2-40B4-BE49-F238E27FC236}">
                <a16:creationId xmlns:a16="http://schemas.microsoft.com/office/drawing/2014/main" id="{0236266B-71A8-4A6F-9073-B63DD270A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90" y="4366484"/>
            <a:ext cx="189233" cy="1892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04E0E5-94C1-420D-B06E-A3F3947481DB}"/>
              </a:ext>
            </a:extLst>
          </p:cNvPr>
          <p:cNvSpPr txBox="1"/>
          <p:nvPr/>
        </p:nvSpPr>
        <p:spPr>
          <a:xfrm>
            <a:off x="1587801" y="4097752"/>
            <a:ext cx="175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더블클릭</a:t>
            </a:r>
            <a:r>
              <a:rPr lang="en-US" altLang="ko-KR" sz="16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</a:t>
            </a:r>
            <a:endParaRPr lang="ko-KR" altLang="en-US" sz="16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82EB4A6-5B1E-4B40-9518-5097766D1D2E}"/>
              </a:ext>
            </a:extLst>
          </p:cNvPr>
          <p:cNvSpPr/>
          <p:nvPr/>
        </p:nvSpPr>
        <p:spPr>
          <a:xfrm>
            <a:off x="1424727" y="4059404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400C4A3-DA7E-403F-8D71-953C0E2AF1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32" t="21482" r="-781" b="14383"/>
          <a:stretch/>
        </p:blipFill>
        <p:spPr>
          <a:xfrm>
            <a:off x="5117670" y="1172273"/>
            <a:ext cx="6162619" cy="27148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5C9BB36-D930-4EB0-AC98-9A3A66373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563" y="4049107"/>
            <a:ext cx="4260074" cy="265544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4F92E6-7773-4281-B35A-E585E500AA28}"/>
              </a:ext>
            </a:extLst>
          </p:cNvPr>
          <p:cNvSpPr/>
          <p:nvPr/>
        </p:nvSpPr>
        <p:spPr>
          <a:xfrm>
            <a:off x="5167098" y="1198396"/>
            <a:ext cx="978330" cy="2487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3E4923-D23F-4AFA-B1AC-ADCE98C0225F}"/>
              </a:ext>
            </a:extLst>
          </p:cNvPr>
          <p:cNvSpPr/>
          <p:nvPr/>
        </p:nvSpPr>
        <p:spPr>
          <a:xfrm>
            <a:off x="8561620" y="2288070"/>
            <a:ext cx="1575610" cy="2487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35AABD0-F8E1-4DA9-BEF9-C9FED3F870C6}"/>
              </a:ext>
            </a:extLst>
          </p:cNvPr>
          <p:cNvCxnSpPr/>
          <p:nvPr/>
        </p:nvCxnSpPr>
        <p:spPr>
          <a:xfrm>
            <a:off x="8044249" y="2626748"/>
            <a:ext cx="813934" cy="58756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775A124-53CC-4479-A2FF-34A8E4452863}"/>
              </a:ext>
            </a:extLst>
          </p:cNvPr>
          <p:cNvSpPr txBox="1"/>
          <p:nvPr/>
        </p:nvSpPr>
        <p:spPr>
          <a:xfrm>
            <a:off x="7920912" y="2894131"/>
            <a:ext cx="1260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복사</a:t>
            </a:r>
            <a:endParaRPr lang="ko-KR" altLang="en-US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33236-F27E-48B4-AA55-B22D66F39DEA}"/>
              </a:ext>
            </a:extLst>
          </p:cNvPr>
          <p:cNvSpPr txBox="1"/>
          <p:nvPr/>
        </p:nvSpPr>
        <p:spPr>
          <a:xfrm>
            <a:off x="5167098" y="840436"/>
            <a:ext cx="3761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local </a:t>
            </a:r>
            <a:r>
              <a:rPr lang="ko-KR" altLang="en-US" sz="1600" dirty="0">
                <a:solidFill>
                  <a:srgbClr val="C00000"/>
                </a:solidFill>
              </a:rPr>
              <a:t>저장소</a:t>
            </a:r>
            <a:r>
              <a:rPr lang="en-US" altLang="ko-KR" sz="1600" dirty="0">
                <a:solidFill>
                  <a:srgbClr val="C00000"/>
                </a:solidFill>
              </a:rPr>
              <a:t>(shiny </a:t>
            </a:r>
            <a:r>
              <a:rPr lang="ko-KR" altLang="en-US" sz="1600" dirty="0">
                <a:solidFill>
                  <a:srgbClr val="C00000"/>
                </a:solidFill>
              </a:rPr>
              <a:t>파일 저장공간</a:t>
            </a:r>
            <a:r>
              <a:rPr lang="en-US" altLang="ko-KR" sz="1600" dirty="0">
                <a:solidFill>
                  <a:srgbClr val="C00000"/>
                </a:solidFill>
              </a:rPr>
              <a:t>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0C4C0E-C194-4656-8362-575ACA5B173E}"/>
              </a:ext>
            </a:extLst>
          </p:cNvPr>
          <p:cNvSpPr txBox="1"/>
          <p:nvPr/>
        </p:nvSpPr>
        <p:spPr>
          <a:xfrm>
            <a:off x="8630649" y="1940283"/>
            <a:ext cx="3761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C00000"/>
                </a:solidFill>
              </a:rPr>
              <a:t>github</a:t>
            </a:r>
            <a:r>
              <a:rPr lang="en-US" altLang="ko-KR" sz="1600" dirty="0">
                <a:solidFill>
                  <a:srgbClr val="C00000"/>
                </a:solidFill>
              </a:rPr>
              <a:t> </a:t>
            </a:r>
            <a:r>
              <a:rPr lang="ko-KR" altLang="en-US" sz="1600" dirty="0">
                <a:solidFill>
                  <a:srgbClr val="C00000"/>
                </a:solidFill>
              </a:rPr>
              <a:t>저장소</a:t>
            </a:r>
            <a:r>
              <a:rPr lang="en-US" altLang="ko-KR" sz="1600" dirty="0">
                <a:solidFill>
                  <a:srgbClr val="C00000"/>
                </a:solidFill>
              </a:rPr>
              <a:t>(</a:t>
            </a:r>
            <a:r>
              <a:rPr lang="en-US" altLang="ko-KR" sz="1600" dirty="0" err="1">
                <a:solidFill>
                  <a:srgbClr val="C00000"/>
                </a:solidFill>
              </a:rPr>
              <a:t>bitamin</a:t>
            </a:r>
            <a:r>
              <a:rPr lang="en-US" altLang="ko-KR" sz="1600" dirty="0">
                <a:solidFill>
                  <a:srgbClr val="C00000"/>
                </a:solidFill>
              </a:rPr>
              <a:t>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DD94FE4-D0FC-4AB6-AACC-7FA9F774C225}"/>
              </a:ext>
            </a:extLst>
          </p:cNvPr>
          <p:cNvSpPr/>
          <p:nvPr/>
        </p:nvSpPr>
        <p:spPr>
          <a:xfrm>
            <a:off x="7724450" y="2979017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4D84ABC-E61D-4ECB-9F94-4BE8FE25DA37}"/>
              </a:ext>
            </a:extLst>
          </p:cNvPr>
          <p:cNvSpPr/>
          <p:nvPr/>
        </p:nvSpPr>
        <p:spPr>
          <a:xfrm>
            <a:off x="8930241" y="4032185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36" name="그림 35" descr="그리기, 테이블, 비행기이(가) 표시된 사진&#10;&#10;자동 생성된 설명">
            <a:extLst>
              <a:ext uri="{FF2B5EF4-FFF2-40B4-BE49-F238E27FC236}">
                <a16:creationId xmlns:a16="http://schemas.microsoft.com/office/drawing/2014/main" id="{9117A5B2-16FC-43DC-8AC2-E4C9A97A4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997" y="4311410"/>
            <a:ext cx="189233" cy="1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669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19F41A02-B14B-4B57-B956-98080196B3C0}" type="slidenum">
              <a:rPr lang="en-US" altLang="ko-KR" smtClean="0"/>
              <a:pPr latinLnBrk="0">
                <a:spcAft>
                  <a:spcPts val="600"/>
                </a:spcAft>
              </a:pPr>
              <a:t>59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6650-646A-4FCC-B51F-DA0BC660FC4F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55583-CBD4-40DD-8589-1FCCA648F454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ED6C-3DD7-40FB-9F05-51E6FC947D35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BDBC9-08D1-430F-B6C2-56BE0A63719A}"/>
              </a:ext>
            </a:extLst>
          </p:cNvPr>
          <p:cNvSpPr txBox="1"/>
          <p:nvPr/>
        </p:nvSpPr>
        <p:spPr>
          <a:xfrm>
            <a:off x="591128" y="1512126"/>
            <a:ext cx="428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4. branch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파일 업로드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E4A304-0230-4A69-8BC7-B468B5E73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47" r="4849" b="3964"/>
          <a:stretch/>
        </p:blipFill>
        <p:spPr>
          <a:xfrm>
            <a:off x="838200" y="1982671"/>
            <a:ext cx="8058665" cy="42489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45C535-74B6-4966-8361-C595921CEDF5}"/>
              </a:ext>
            </a:extLst>
          </p:cNvPr>
          <p:cNvSpPr txBox="1"/>
          <p:nvPr/>
        </p:nvSpPr>
        <p:spPr>
          <a:xfrm>
            <a:off x="9119285" y="1982671"/>
            <a:ext cx="2854412" cy="257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stage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all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change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commit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message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에   제목과 설명 넣기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commit change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push</a:t>
            </a:r>
          </a:p>
          <a:p>
            <a:pPr marL="185738" indent="-185738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local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올린 파일을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github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저장소에도 올리기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9B1C98A-7D2E-46A9-A37C-CEA7C5B92D15}"/>
              </a:ext>
            </a:extLst>
          </p:cNvPr>
          <p:cNvSpPr/>
          <p:nvPr/>
        </p:nvSpPr>
        <p:spPr>
          <a:xfrm>
            <a:off x="7916986" y="2895363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14" name="그림 13" descr="그리기, 테이블, 비행기이(가) 표시된 사진&#10;&#10;자동 생성된 설명">
            <a:extLst>
              <a:ext uri="{FF2B5EF4-FFF2-40B4-BE49-F238E27FC236}">
                <a16:creationId xmlns:a16="http://schemas.microsoft.com/office/drawing/2014/main" id="{2F4CA7CF-D154-4FEF-991A-05ABDC554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051" y="6042394"/>
            <a:ext cx="189233" cy="18923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5292E600-BD72-4F8B-94C3-E26BD390D4D8}"/>
              </a:ext>
            </a:extLst>
          </p:cNvPr>
          <p:cNvSpPr/>
          <p:nvPr/>
        </p:nvSpPr>
        <p:spPr>
          <a:xfrm>
            <a:off x="6223654" y="5143903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1F09EB-A74C-42BF-B2D3-C1EE4536B970}"/>
              </a:ext>
            </a:extLst>
          </p:cNvPr>
          <p:cNvSpPr/>
          <p:nvPr/>
        </p:nvSpPr>
        <p:spPr>
          <a:xfrm>
            <a:off x="6754538" y="5823135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C3110B1-0BCB-4D25-A4CA-B2A7E7412551}"/>
              </a:ext>
            </a:extLst>
          </p:cNvPr>
          <p:cNvSpPr/>
          <p:nvPr/>
        </p:nvSpPr>
        <p:spPr>
          <a:xfrm>
            <a:off x="4598472" y="2046086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2600744-6D62-4A6B-8055-C3A5CFC58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603" y="3513459"/>
            <a:ext cx="3441744" cy="322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3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예습과제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예습과제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66CE3CFE-97A4-40D6-8A2D-2C4C7169E1ED}"/>
              </a:ext>
            </a:extLst>
          </p:cNvPr>
          <p:cNvSpPr txBox="1"/>
          <p:nvPr/>
        </p:nvSpPr>
        <p:spPr>
          <a:xfrm>
            <a:off x="1099127" y="1734923"/>
            <a:ext cx="4996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 action="ppaction://hlinksldjump"/>
              </a:rPr>
              <a:t>render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 action="ppaction://hlinksldjump"/>
              </a:rPr>
              <a:t>종류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6B2CD0-61F2-47F3-BE63-DC0BB593A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325" y="2216150"/>
            <a:ext cx="8157730" cy="185098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BF0BF9-2DB4-49D7-86A0-809ED1DA7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288" y="4400238"/>
            <a:ext cx="7448550" cy="17145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430A7E-ED93-47A8-8020-EFE512D0848B}"/>
              </a:ext>
            </a:extLst>
          </p:cNvPr>
          <p:cNvSpPr txBox="1"/>
          <p:nvPr/>
        </p:nvSpPr>
        <p:spPr>
          <a:xfrm>
            <a:off x="1448088" y="414825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D24D57-A558-473A-9EF6-96F91FCFED9C}"/>
              </a:ext>
            </a:extLst>
          </p:cNvPr>
          <p:cNvSpPr txBox="1"/>
          <p:nvPr/>
        </p:nvSpPr>
        <p:spPr>
          <a:xfrm>
            <a:off x="4191288" y="618205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9571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19F41A02-B14B-4B57-B956-98080196B3C0}" type="slidenum">
              <a:rPr lang="en-US" altLang="ko-KR" smtClean="0"/>
              <a:pPr latinLnBrk="0">
                <a:spcAft>
                  <a:spcPts val="600"/>
                </a:spcAft>
              </a:pPr>
              <a:t>60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6650-646A-4FCC-B51F-DA0BC660FC4F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55583-CBD4-40DD-8589-1FCCA648F454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ED6C-3DD7-40FB-9F05-51E6FC947D35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44D05-4E3A-409D-88D3-A4E0BBF190EB}"/>
              </a:ext>
            </a:extLst>
          </p:cNvPr>
          <p:cNvSpPr txBox="1"/>
          <p:nvPr/>
        </p:nvSpPr>
        <p:spPr>
          <a:xfrm>
            <a:off x="591128" y="1512126"/>
            <a:ext cx="428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5.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최상위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branch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파일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Merge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43BA45-B73A-476A-AB27-BBD84F1F4DE4}"/>
              </a:ext>
            </a:extLst>
          </p:cNvPr>
          <p:cNvSpPr/>
          <p:nvPr/>
        </p:nvSpPr>
        <p:spPr>
          <a:xfrm>
            <a:off x="1157417" y="3175686"/>
            <a:ext cx="1091513" cy="34599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87432E-978D-4F46-A626-F96789E6B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6" r="35237" b="17477"/>
          <a:stretch/>
        </p:blipFill>
        <p:spPr>
          <a:xfrm>
            <a:off x="591128" y="2360998"/>
            <a:ext cx="5993027" cy="39953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E6EBD7-070C-4776-87AF-4395BE670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5585" r="45169" b="29910"/>
          <a:stretch/>
        </p:blipFill>
        <p:spPr>
          <a:xfrm>
            <a:off x="5836046" y="1269832"/>
            <a:ext cx="5647038" cy="37368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595EA4-3FEA-4153-9221-82D9EBAC479F}"/>
              </a:ext>
            </a:extLst>
          </p:cNvPr>
          <p:cNvSpPr txBox="1"/>
          <p:nvPr/>
        </p:nvSpPr>
        <p:spPr>
          <a:xfrm>
            <a:off x="1157416" y="1912236"/>
            <a:ext cx="428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master </a:t>
            </a:r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brach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개의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브랜치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합치기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ED034A8-282C-46AF-BA11-77A1FBA2C875}"/>
              </a:ext>
            </a:extLst>
          </p:cNvPr>
          <p:cNvSpPr/>
          <p:nvPr/>
        </p:nvSpPr>
        <p:spPr>
          <a:xfrm>
            <a:off x="605103" y="3695709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13" name="그림 12" descr="그리기, 테이블, 비행기이(가) 표시된 사진&#10;&#10;자동 생성된 설명">
            <a:extLst>
              <a:ext uri="{FF2B5EF4-FFF2-40B4-BE49-F238E27FC236}">
                <a16:creationId xmlns:a16="http://schemas.microsoft.com/office/drawing/2014/main" id="{D5A0D534-C236-4544-981A-DAE1EA69D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37" y="3903334"/>
            <a:ext cx="189233" cy="1892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3AA784-3750-4090-BC0D-F7BB5A9CC30A}"/>
              </a:ext>
            </a:extLst>
          </p:cNvPr>
          <p:cNvSpPr txBox="1"/>
          <p:nvPr/>
        </p:nvSpPr>
        <p:spPr>
          <a:xfrm>
            <a:off x="1171635" y="3564780"/>
            <a:ext cx="175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더블클릭</a:t>
            </a:r>
            <a:r>
              <a:rPr lang="en-US" altLang="ko-KR" sz="16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</a:t>
            </a:r>
            <a:endParaRPr lang="ko-KR" altLang="en-US" sz="16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F1EEA8-9B65-4C6C-8176-AFA93C746699}"/>
              </a:ext>
            </a:extLst>
          </p:cNvPr>
          <p:cNvSpPr/>
          <p:nvPr/>
        </p:nvSpPr>
        <p:spPr>
          <a:xfrm>
            <a:off x="7423511" y="2267244"/>
            <a:ext cx="207625" cy="207625"/>
          </a:xfrm>
          <a:prstGeom prst="ellipse">
            <a:avLst/>
          </a:prstGeom>
          <a:solidFill>
            <a:srgbClr val="B796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D7353-857D-4505-AACB-720E29D54E3E}"/>
              </a:ext>
            </a:extLst>
          </p:cNvPr>
          <p:cNvSpPr txBox="1"/>
          <p:nvPr/>
        </p:nvSpPr>
        <p:spPr>
          <a:xfrm>
            <a:off x="7121232" y="5357771"/>
            <a:ext cx="3595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나머지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브랜치도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모두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merge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한 뒤에 다시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push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8762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52988F-60E2-4C41-A56E-733213C4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19F41A02-B14B-4B57-B956-98080196B3C0}" type="slidenum">
              <a:rPr lang="en-US" altLang="ko-KR" smtClean="0"/>
              <a:pPr latinLnBrk="0">
                <a:spcAft>
                  <a:spcPts val="600"/>
                </a:spcAft>
              </a:pPr>
              <a:t>61</a:t>
            </a:fld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F6650-646A-4FCC-B51F-DA0BC660FC4F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55583-CBD4-40DD-8589-1FCCA648F454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EED6C-3DD7-40FB-9F05-51E6FC947D35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활용하기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44D05-4E3A-409D-88D3-A4E0BBF190EB}"/>
              </a:ext>
            </a:extLst>
          </p:cNvPr>
          <p:cNvSpPr txBox="1"/>
          <p:nvPr/>
        </p:nvSpPr>
        <p:spPr>
          <a:xfrm>
            <a:off x="591128" y="1512126"/>
            <a:ext cx="428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5.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최상위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branch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파일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Merge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43BA45-B73A-476A-AB27-BBD84F1F4DE4}"/>
              </a:ext>
            </a:extLst>
          </p:cNvPr>
          <p:cNvSpPr/>
          <p:nvPr/>
        </p:nvSpPr>
        <p:spPr>
          <a:xfrm>
            <a:off x="1157417" y="3175686"/>
            <a:ext cx="1091513" cy="34599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C34332-5E4F-4DA2-9385-084E3EB1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15" y="2079023"/>
            <a:ext cx="4495800" cy="3886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040F5E-97D8-427E-A96C-A5FC750C81E4}"/>
              </a:ext>
            </a:extLst>
          </p:cNvPr>
          <p:cNvSpPr txBox="1"/>
          <p:nvPr/>
        </p:nvSpPr>
        <p:spPr>
          <a:xfrm>
            <a:off x="1586815" y="6091881"/>
            <a:ext cx="318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B38F91-3724-40F5-B045-DFDB436986ED}"/>
              </a:ext>
            </a:extLst>
          </p:cNvPr>
          <p:cNvSpPr txBox="1"/>
          <p:nvPr/>
        </p:nvSpPr>
        <p:spPr>
          <a:xfrm>
            <a:off x="7400228" y="1600969"/>
            <a:ext cx="4213654" cy="2218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Master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Merge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하면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71463" indent="-271463">
              <a:lnSpc>
                <a:spcPct val="130000"/>
              </a:lnSpc>
            </a:pP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- 3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branch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파일이 모두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master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들어가게 됨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이제 하위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브랜치의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파일은 </a:t>
            </a:r>
            <a:r>
              <a:rPr lang="ko-KR" altLang="en-US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필요없으니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하위 </a:t>
            </a:r>
            <a:r>
              <a:rPr lang="ko-KR" altLang="en-US" dirty="0" err="1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브랜치</a:t>
            </a:r>
            <a:r>
              <a:rPr lang="ko-KR" altLang="en-US" dirty="0">
                <a:solidFill>
                  <a:srgbClr val="FF993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제거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2ACDF7-ECEA-4545-BD9A-3789C6E4F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3599" r="73952" b="22154"/>
          <a:stretch/>
        </p:blipFill>
        <p:spPr>
          <a:xfrm>
            <a:off x="5034499" y="1315993"/>
            <a:ext cx="2319828" cy="3719385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42A968-4A7A-470E-AD0B-DCD55DB2A0AB}"/>
              </a:ext>
            </a:extLst>
          </p:cNvPr>
          <p:cNvCxnSpPr>
            <a:cxnSpLocks/>
          </p:cNvCxnSpPr>
          <p:nvPr/>
        </p:nvCxnSpPr>
        <p:spPr>
          <a:xfrm flipH="1">
            <a:off x="6870357" y="3742202"/>
            <a:ext cx="724709" cy="992219"/>
          </a:xfrm>
          <a:prstGeom prst="straightConnector1">
            <a:avLst/>
          </a:prstGeom>
          <a:ln w="1270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2D0D365-6869-47E3-8F6E-E8876D541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083" y="4057766"/>
            <a:ext cx="4142631" cy="19552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C8F5897-E26C-4B8D-985A-FF3AD5992293}"/>
              </a:ext>
            </a:extLst>
          </p:cNvPr>
          <p:cNvSpPr txBox="1"/>
          <p:nvPr/>
        </p:nvSpPr>
        <p:spPr>
          <a:xfrm>
            <a:off x="7733271" y="6080595"/>
            <a:ext cx="22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최종본</a:t>
            </a:r>
          </a:p>
        </p:txBody>
      </p:sp>
    </p:spTree>
    <p:extLst>
      <p:ext uri="{BB962C8B-B14F-4D97-AF65-F5344CB8AC3E}">
        <p14:creationId xmlns:p14="http://schemas.microsoft.com/office/powerpoint/2010/main" val="130587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앉아있는, 테이블, 노트북이(가) 표시된 사진&#10;&#10;자동 생성된 설명">
            <a:extLst>
              <a:ext uri="{FF2B5EF4-FFF2-40B4-BE49-F238E27FC236}">
                <a16:creationId xmlns:a16="http://schemas.microsoft.com/office/drawing/2014/main" id="{A6A4F199-E086-42BD-8F4A-349B3947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4"/>
          <a:stretch/>
        </p:blipFill>
        <p:spPr>
          <a:xfrm>
            <a:off x="0" y="0"/>
            <a:ext cx="12192000" cy="77643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FDFA2CD-C2FE-48FC-ABDF-59678E0D9A6A}"/>
              </a:ext>
            </a:extLst>
          </p:cNvPr>
          <p:cNvSpPr/>
          <p:nvPr/>
        </p:nvSpPr>
        <p:spPr>
          <a:xfrm>
            <a:off x="-51352" y="0"/>
            <a:ext cx="1229470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CE34E9-303D-4770-B4EF-E9B3CD165149}"/>
              </a:ext>
            </a:extLst>
          </p:cNvPr>
          <p:cNvSpPr txBox="1"/>
          <p:nvPr/>
        </p:nvSpPr>
        <p:spPr>
          <a:xfrm>
            <a:off x="3173475" y="3996799"/>
            <a:ext cx="58450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 Shiny</a:t>
            </a:r>
            <a:r>
              <a:rPr lang="ko-KR" altLang="en-US" sz="38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ko-KR" altLang="en-US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활용한 앱 배포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7D28B-F060-4B3F-9986-912476093B62}"/>
              </a:ext>
            </a:extLst>
          </p:cNvPr>
          <p:cNvSpPr txBox="1"/>
          <p:nvPr/>
        </p:nvSpPr>
        <p:spPr>
          <a:xfrm>
            <a:off x="4556185" y="4573085"/>
            <a:ext cx="439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 </a:t>
            </a:r>
            <a:r>
              <a:rPr lang="ko-KR" altLang="en-US" b="1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코딩을 실생활에 적용해보기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EF2BA-A966-450F-AA89-FB117151CC7D}"/>
              </a:ext>
            </a:extLst>
          </p:cNvPr>
          <p:cNvSpPr txBox="1"/>
          <p:nvPr/>
        </p:nvSpPr>
        <p:spPr>
          <a:xfrm>
            <a:off x="8022582" y="5050722"/>
            <a:ext cx="22783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6FEF62-FD4F-48B3-9B58-CFB56523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9" name="그림 8" descr="플레이트이(가) 표시된 사진&#10;&#10;자동 생성된 설명">
            <a:extLst>
              <a:ext uri="{FF2B5EF4-FFF2-40B4-BE49-F238E27FC236}">
                <a16:creationId xmlns:a16="http://schemas.microsoft.com/office/drawing/2014/main" id="{EEB10F1F-6A5A-492A-A89C-D3326BFB4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00" y="2081216"/>
            <a:ext cx="1777200" cy="17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9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예습과제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예습과제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66CE3CFE-97A4-40D6-8A2D-2C4C7169E1ED}"/>
              </a:ext>
            </a:extLst>
          </p:cNvPr>
          <p:cNvSpPr txBox="1"/>
          <p:nvPr/>
        </p:nvSpPr>
        <p:spPr>
          <a:xfrm>
            <a:off x="1099127" y="1734923"/>
            <a:ext cx="4996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 action="ppaction://hlinksldjump"/>
              </a:rPr>
              <a:t>reactive()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 action="ppaction://hlinksldjump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 action="ppaction://hlinksldjump"/>
              </a:rPr>
              <a:t>function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59A64-0CF0-43DB-B79E-44BFE542B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042" y="2245870"/>
            <a:ext cx="8314491" cy="16769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6B48DF-ECE8-4E05-BB1F-05DABB24F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920" y="4218319"/>
            <a:ext cx="4550500" cy="206840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DC73CF-A098-462E-AFB6-3F87FBF42EEA}"/>
              </a:ext>
            </a:extLst>
          </p:cNvPr>
          <p:cNvSpPr txBox="1"/>
          <p:nvPr/>
        </p:nvSpPr>
        <p:spPr>
          <a:xfrm>
            <a:off x="1379042" y="403365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12BA2B-8ABE-43FA-B7B7-F91569A4BD13}"/>
              </a:ext>
            </a:extLst>
          </p:cNvPr>
          <p:cNvSpPr txBox="1"/>
          <p:nvPr/>
        </p:nvSpPr>
        <p:spPr>
          <a:xfrm>
            <a:off x="6096000" y="6324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384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예습과제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예습과제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66CE3CFE-97A4-40D6-8A2D-2C4C7169E1ED}"/>
              </a:ext>
            </a:extLst>
          </p:cNvPr>
          <p:cNvSpPr txBox="1"/>
          <p:nvPr/>
        </p:nvSpPr>
        <p:spPr>
          <a:xfrm>
            <a:off x="1099127" y="1734923"/>
            <a:ext cx="4996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 action="ppaction://hlinksldjump"/>
              </a:rPr>
              <a:t>eventreactive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 action="ppaction://hlinksldjump"/>
              </a:rPr>
              <a:t>() function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65D20B-D640-4C4C-A92F-336BDA165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481" y="2238664"/>
            <a:ext cx="5145810" cy="37561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9B92ED-171F-42A5-8456-ECC9BCDB3F1A}"/>
              </a:ext>
            </a:extLst>
          </p:cNvPr>
          <p:cNvSpPr txBox="1"/>
          <p:nvPr/>
        </p:nvSpPr>
        <p:spPr>
          <a:xfrm>
            <a:off x="1099127" y="485392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998C1-05B5-4614-BE77-8CB2E86FC742}"/>
              </a:ext>
            </a:extLst>
          </p:cNvPr>
          <p:cNvSpPr txBox="1"/>
          <p:nvPr/>
        </p:nvSpPr>
        <p:spPr>
          <a:xfrm>
            <a:off x="6510481" y="610232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DF5257-CCAD-4B9D-9C23-A99DB3C74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951" y="2301027"/>
            <a:ext cx="4996873" cy="238689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707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EEA682-29F5-4FC5-9FB5-050ABFC777C0}"/>
              </a:ext>
            </a:extLst>
          </p:cNvPr>
          <p:cNvSpPr txBox="1"/>
          <p:nvPr/>
        </p:nvSpPr>
        <p:spPr>
          <a:xfrm>
            <a:off x="61646" y="765425"/>
            <a:ext cx="80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E90B-C508-4C8F-8D2D-9204DDF69DAA}"/>
              </a:ext>
            </a:extLst>
          </p:cNvPr>
          <p:cNvSpPr txBox="1"/>
          <p:nvPr/>
        </p:nvSpPr>
        <p:spPr>
          <a:xfrm>
            <a:off x="719191" y="730158"/>
            <a:ext cx="324103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예습과제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397F5-A5E6-40FC-A7BE-5A73AA5CB4A1}"/>
              </a:ext>
            </a:extLst>
          </p:cNvPr>
          <p:cNvSpPr txBox="1"/>
          <p:nvPr/>
        </p:nvSpPr>
        <p:spPr>
          <a:xfrm>
            <a:off x="708916" y="986319"/>
            <a:ext cx="37614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예습과제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3C235D-0BBC-4536-8216-5513DC1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1A02-B14B-4B57-B956-98080196B3C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TextBox 2">
            <a:hlinkClick r:id="rId2" action="ppaction://hlinksldjump"/>
            <a:extLst>
              <a:ext uri="{FF2B5EF4-FFF2-40B4-BE49-F238E27FC236}">
                <a16:creationId xmlns:a16="http://schemas.microsoft.com/office/drawing/2014/main" id="{66CE3CFE-97A4-40D6-8A2D-2C4C7169E1ED}"/>
              </a:ext>
            </a:extLst>
          </p:cNvPr>
          <p:cNvSpPr txBox="1"/>
          <p:nvPr/>
        </p:nvSpPr>
        <p:spPr>
          <a:xfrm>
            <a:off x="1099127" y="1734923"/>
            <a:ext cx="4996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 action="ppaction://hlinksldjump"/>
              </a:rPr>
              <a:t>reactiveValues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 action="ppaction://hlinksldjump"/>
              </a:rPr>
              <a:t>() function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EB9F5F-DD84-448E-B11D-380D1B6F2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588" y="2284581"/>
            <a:ext cx="8525886" cy="350904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12DEE1-36FD-41E2-9D16-FC9B42E5AD31}"/>
              </a:ext>
            </a:extLst>
          </p:cNvPr>
          <p:cNvSpPr txBox="1"/>
          <p:nvPr/>
        </p:nvSpPr>
        <p:spPr>
          <a:xfrm>
            <a:off x="1652588" y="594317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server.R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0057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2261</Words>
  <Application>Microsoft Office PowerPoint</Application>
  <PresentationFormat>와이드스크린</PresentationFormat>
  <Paragraphs>614</Paragraphs>
  <Slides>62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7" baseType="lpstr">
      <vt:lpstr>배달의민족 도현</vt:lpstr>
      <vt:lpstr>Arial</vt:lpstr>
      <vt:lpstr>맑은 고딕</vt:lpstr>
      <vt:lpstr>08서울남산체 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지은</dc:creator>
  <cp:lastModifiedBy>최 지은</cp:lastModifiedBy>
  <cp:revision>31</cp:revision>
  <dcterms:created xsi:type="dcterms:W3CDTF">2020-02-26T16:23:46Z</dcterms:created>
  <dcterms:modified xsi:type="dcterms:W3CDTF">2020-03-03T18:02:19Z</dcterms:modified>
</cp:coreProperties>
</file>